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9" r:id="rId1"/>
  </p:sldMasterIdLst>
  <p:notesMasterIdLst>
    <p:notesMasterId r:id="rId85"/>
  </p:notesMasterIdLst>
  <p:sldIdLst>
    <p:sldId id="262" r:id="rId2"/>
    <p:sldId id="286" r:id="rId3"/>
    <p:sldId id="263" r:id="rId4"/>
    <p:sldId id="264" r:id="rId5"/>
    <p:sldId id="265" r:id="rId6"/>
    <p:sldId id="266" r:id="rId7"/>
    <p:sldId id="271" r:id="rId8"/>
    <p:sldId id="267" r:id="rId9"/>
    <p:sldId id="272" r:id="rId10"/>
    <p:sldId id="268" r:id="rId11"/>
    <p:sldId id="273" r:id="rId12"/>
    <p:sldId id="269" r:id="rId13"/>
    <p:sldId id="270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0" r:id="rId22"/>
    <p:sldId id="282" r:id="rId23"/>
    <p:sldId id="283" r:id="rId24"/>
    <p:sldId id="285" r:id="rId25"/>
    <p:sldId id="287" r:id="rId26"/>
    <p:sldId id="288" r:id="rId27"/>
    <p:sldId id="289" r:id="rId28"/>
    <p:sldId id="292" r:id="rId29"/>
    <p:sldId id="290" r:id="rId30"/>
    <p:sldId id="291" r:id="rId31"/>
    <p:sldId id="284" r:id="rId32"/>
    <p:sldId id="293" r:id="rId33"/>
    <p:sldId id="294" r:id="rId34"/>
    <p:sldId id="295" r:id="rId35"/>
    <p:sldId id="296" r:id="rId36"/>
    <p:sldId id="297" r:id="rId37"/>
    <p:sldId id="298" r:id="rId38"/>
    <p:sldId id="532" r:id="rId39"/>
    <p:sldId id="533" r:id="rId40"/>
    <p:sldId id="534" r:id="rId41"/>
    <p:sldId id="535" r:id="rId42"/>
    <p:sldId id="536" r:id="rId43"/>
    <p:sldId id="537" r:id="rId44"/>
    <p:sldId id="538" r:id="rId45"/>
    <p:sldId id="539" r:id="rId46"/>
    <p:sldId id="540" r:id="rId47"/>
    <p:sldId id="541" r:id="rId48"/>
    <p:sldId id="542" r:id="rId49"/>
    <p:sldId id="543" r:id="rId50"/>
    <p:sldId id="544" r:id="rId51"/>
    <p:sldId id="545" r:id="rId52"/>
    <p:sldId id="546" r:id="rId53"/>
    <p:sldId id="547" r:id="rId54"/>
    <p:sldId id="548" r:id="rId55"/>
    <p:sldId id="549" r:id="rId56"/>
    <p:sldId id="317" r:id="rId57"/>
    <p:sldId id="318" r:id="rId58"/>
    <p:sldId id="319" r:id="rId59"/>
    <p:sldId id="320" r:id="rId60"/>
    <p:sldId id="324" r:id="rId61"/>
    <p:sldId id="325" r:id="rId62"/>
    <p:sldId id="326" r:id="rId63"/>
    <p:sldId id="322" r:id="rId64"/>
    <p:sldId id="327" r:id="rId65"/>
    <p:sldId id="323" r:id="rId66"/>
    <p:sldId id="334" r:id="rId67"/>
    <p:sldId id="328" r:id="rId68"/>
    <p:sldId id="335" r:id="rId69"/>
    <p:sldId id="336" r:id="rId70"/>
    <p:sldId id="329" r:id="rId71"/>
    <p:sldId id="337" r:id="rId72"/>
    <p:sldId id="338" r:id="rId73"/>
    <p:sldId id="330" r:id="rId74"/>
    <p:sldId id="339" r:id="rId75"/>
    <p:sldId id="331" r:id="rId76"/>
    <p:sldId id="332" r:id="rId77"/>
    <p:sldId id="333" r:id="rId78"/>
    <p:sldId id="343" r:id="rId79"/>
    <p:sldId id="344" r:id="rId80"/>
    <p:sldId id="340" r:id="rId81"/>
    <p:sldId id="341" r:id="rId82"/>
    <p:sldId id="345" r:id="rId83"/>
    <p:sldId id="346" r:id="rId84"/>
  </p:sldIdLst>
  <p:sldSz cx="9144000" cy="6858000" type="screen4x3"/>
  <p:notesSz cx="6742113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CC"/>
    <a:srgbClr val="9900CC"/>
    <a:srgbClr val="00CCFF"/>
    <a:srgbClr val="CC6600"/>
    <a:srgbClr val="FFCC00"/>
    <a:srgbClr val="00FF00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2787"/>
    <p:restoredTop sz="90929"/>
  </p:normalViewPr>
  <p:slideViewPr>
    <p:cSldViewPr>
      <p:cViewPr varScale="1">
        <p:scale>
          <a:sx n="57" d="100"/>
          <a:sy n="57" d="100"/>
        </p:scale>
        <p:origin x="-114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24234"/>
    </p:cViewPr>
  </p:sorterViewPr>
  <p:notesViewPr>
    <p:cSldViewPr>
      <p:cViewPr varScale="1">
        <p:scale>
          <a:sx n="40" d="100"/>
          <a:sy n="40" d="100"/>
        </p:scale>
        <p:origin x="-1488" y="-96"/>
      </p:cViewPr>
      <p:guideLst>
        <p:guide orient="horz" pos="3112"/>
        <p:guide pos="212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10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096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13" y="0"/>
            <a:ext cx="29210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426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8096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694238"/>
            <a:ext cx="4945063" cy="444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Щелчок правит 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8096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8475"/>
            <a:ext cx="29210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096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13" y="9388475"/>
            <a:ext cx="29210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D617337-EA59-49CD-8904-2CD495B337E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100234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1028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3" name="Rectangle 1029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grpSp>
          <p:nvGrpSpPr>
            <p:cNvPr id="6" name="Group 1030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1031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11" name="Rectangle 1032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/>
              </a:p>
            </p:txBody>
          </p:sp>
        </p:grpSp>
        <p:sp>
          <p:nvSpPr>
            <p:cNvPr id="7" name="Rectangle 1033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" name="Rectangle 1034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" name="Rectangle 1035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738316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 smtClean="0"/>
              <a:t>Образец заголовка</a:t>
            </a:r>
          </a:p>
        </p:txBody>
      </p:sp>
      <p:sp>
        <p:nvSpPr>
          <p:cNvPr id="738317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ru-RU" noProof="0" smtClean="0"/>
              <a:t>Образец подзаголовка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BA75C38-2B15-4A24-945C-EA5642380D6F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444CEDB-D185-49E4-8FDD-9858E434F3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5519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919D4-D619-4D34-A578-FC999F791CDC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84E84-A30E-422C-98F6-84EC34EEF36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1384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2D8AA-12D5-41AE-A226-2679A7E715F5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FC40D-0366-4659-96BE-7AD01A2470C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672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0D3D9-E43F-4230-9DFD-EC1E7ACB2811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548DD-05AB-4C42-BDD1-A250979696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442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EBBBD-B162-45E2-A0D7-18E3E4D46EC8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CB287-BFE3-4D7D-9AD5-E6BC52E261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76504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D37A5-2176-4B78-AABB-0A5F06196921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49F69-11E6-46E9-96EA-1CA5C78B53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571685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EDC3-F93D-4343-A22C-6C30B5731A49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04F36-32D0-49CC-AE1F-6135CD3103E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7332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47BE0-2CBF-4E9B-961D-3A9E7A2886B3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A6995-B0B7-44CF-9A96-23033DC6F27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0479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B298D-00E5-49D7-9483-9D3913F0D822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F8DDC-A737-462A-985D-714A31A3667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119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D1855-77D8-45AD-89A2-1DBBF5E9B512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5CB43-DCAC-41E4-BA49-A4F810239C7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2261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9F20D-4843-4C60-91FE-8C55B1463386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4E4DE-7AD3-406B-870D-4C57FA77DF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3315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ru-RU" sz="2400">
              <a:latin typeface="Tahoma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ru-RU" sz="2400">
              <a:latin typeface="Tahoma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ru-RU" sz="2400">
              <a:latin typeface="Tahoma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ru-RU" sz="2400">
              <a:latin typeface="Tahoma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ru-RU" sz="2400">
              <a:latin typeface="Tahoma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ru-RU" sz="2400">
              <a:latin typeface="Tahoma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ru-RU" sz="2400">
              <a:latin typeface="Tahoma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73729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65B20A17-56A4-407C-B88F-83D44F174DC8}" type="datetime1">
              <a:rPr lang="ru-RU"/>
              <a:pPr>
                <a:defRPr/>
              </a:pPr>
              <a:t>18.08.2017</a:t>
            </a:fld>
            <a:endParaRPr lang="ru-RU"/>
          </a:p>
        </p:txBody>
      </p:sp>
      <p:sp>
        <p:nvSpPr>
          <p:cNvPr id="73729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3729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CCE314BE-88DC-4A5A-AEC8-CF0CDB36333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История развития компьютерных игр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  <p:pic>
        <p:nvPicPr>
          <p:cNvPr id="5" name="Picture 2" descr="Эволюция видеоиг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1" y="1928802"/>
            <a:ext cx="8847222" cy="36009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85786" y="1357298"/>
            <a:ext cx="714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1962 год - Создана компьютерная игра «</a:t>
            </a:r>
            <a:r>
              <a:rPr lang="ru-RU" b="1" dirty="0" err="1" smtClean="0"/>
              <a:t>SpaceWar</a:t>
            </a:r>
            <a:r>
              <a:rPr lang="ru-RU" b="1" dirty="0" smtClean="0"/>
              <a:t>!</a:t>
            </a:r>
            <a:r>
              <a:rPr lang="ru-RU" dirty="0" smtClean="0"/>
              <a:t>». Создатели – Стив </a:t>
            </a:r>
            <a:r>
              <a:rPr lang="ru-RU" dirty="0" err="1" smtClean="0"/>
              <a:t>Расселл</a:t>
            </a:r>
            <a:r>
              <a:rPr lang="ru-RU" dirty="0" smtClean="0"/>
              <a:t> и группа студентов Массачусетского Технологического Института (MTI) (г. Кембридж, США). Игра представляла собой следующее: два небольших космических корабля летали по экрану, стреляли в друг друга и </a:t>
            </a:r>
            <a:r>
              <a:rPr lang="ru-RU" dirty="0" err="1" smtClean="0"/>
              <a:t>уворачивались</a:t>
            </a:r>
            <a:r>
              <a:rPr lang="ru-RU" dirty="0" smtClean="0"/>
              <a:t> от единственного подвижного препятствия в виде звезды. 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8008" t="42435" r="25000" b="29467"/>
          <a:stretch>
            <a:fillRect/>
          </a:stretch>
        </p:blipFill>
        <p:spPr bwMode="auto">
          <a:xfrm>
            <a:off x="0" y="357166"/>
            <a:ext cx="3857620" cy="345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49219" t="40625" r="25000" b="22916"/>
          <a:stretch>
            <a:fillRect/>
          </a:stretch>
        </p:blipFill>
        <p:spPr bwMode="auto">
          <a:xfrm>
            <a:off x="3428992" y="2622062"/>
            <a:ext cx="4786314" cy="3807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85786" y="1357298"/>
            <a:ext cx="714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Специально для игры были созданы контроллеры, отдаленно похожие на современные джойстики. «</a:t>
            </a:r>
            <a:r>
              <a:rPr lang="ru-RU" dirty="0" err="1" smtClean="0"/>
              <a:t>SpaceWar</a:t>
            </a:r>
            <a:r>
              <a:rPr lang="ru-RU" dirty="0" smtClean="0"/>
              <a:t>!» стала первой по-настоящему компьютерной игрой, ведь две предыдущие игры были лишь компьютерной реализацией уже существовавших настольных игр. Эта игра долгое время существовала в одном единственном экземпляре. 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85786" y="1357298"/>
            <a:ext cx="714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 MTI с 1959 по 1961 годы на компьютере TX-0, ещё до «</a:t>
            </a:r>
            <a:r>
              <a:rPr lang="ru-RU" dirty="0" err="1" smtClean="0"/>
              <a:t>SpaceWar</a:t>
            </a:r>
            <a:r>
              <a:rPr lang="ru-RU" dirty="0" smtClean="0"/>
              <a:t>!», были созданы три игры: проход по лабиринту, управление звуковым устройством и ещё одна компьютерная версия игры «крестики-нолики». </a:t>
            </a:r>
          </a:p>
          <a:p>
            <a:pPr algn="just"/>
            <a:r>
              <a:rPr lang="ru-RU" dirty="0" smtClean="0"/>
              <a:t>К сожалению, эти игры не были запечатлены на фото, факт их существования подтверждён только на словах.</a:t>
            </a: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Начало распространения игр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14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00034" y="2571744"/>
            <a:ext cx="80724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1962 год - В апреле 1962 года компания DEC начала продажи относительно небольших компьютеров PDP-1. В базовую комплектацию этих компьютеров в качестве тестовой программы входила игра «</a:t>
            </a:r>
            <a:r>
              <a:rPr lang="ru-RU" dirty="0" err="1" smtClean="0"/>
              <a:t>SpaceWar</a:t>
            </a:r>
            <a:r>
              <a:rPr lang="ru-RU" dirty="0" smtClean="0"/>
              <a:t>!». 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15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71472" y="1428736"/>
            <a:ext cx="8072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1966 год - Ральф </a:t>
            </a:r>
            <a:r>
              <a:rPr lang="ru-RU" dirty="0" err="1" smtClean="0"/>
              <a:t>Баер</a:t>
            </a:r>
            <a:r>
              <a:rPr lang="ru-RU" dirty="0" smtClean="0"/>
              <a:t>, узнав, что его идея об интерактивном телевидении, озвученная в 1951 году, уже воплощается в жизнь в виде компьютерных игр, начал заниматься разработкой новых игровых прототипов. Он создал 7 экспериментальных игр.</a:t>
            </a:r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71472" y="1071546"/>
            <a:ext cx="80724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1968 год - Ральф </a:t>
            </a:r>
            <a:r>
              <a:rPr lang="ru-RU" dirty="0" err="1" smtClean="0"/>
              <a:t>Баер</a:t>
            </a:r>
            <a:r>
              <a:rPr lang="ru-RU" dirty="0" smtClean="0"/>
              <a:t> разрабатывает свою экспериментальную консоль под названием «</a:t>
            </a:r>
            <a:r>
              <a:rPr lang="ru-RU" dirty="0" err="1" smtClean="0"/>
              <a:t>Box</a:t>
            </a:r>
            <a:r>
              <a:rPr lang="ru-RU" dirty="0" smtClean="0"/>
              <a:t> </a:t>
            </a:r>
            <a:r>
              <a:rPr lang="ru-RU" dirty="0" err="1" smtClean="0"/>
              <a:t>Brown</a:t>
            </a:r>
            <a:r>
              <a:rPr lang="ru-RU" dirty="0" smtClean="0"/>
              <a:t>» (Коричневая коробка). На ней можно было играть во все придуманные им игры. Были и простые аркадные игры - «</a:t>
            </a:r>
            <a:r>
              <a:rPr lang="ru-RU" b="1" dirty="0" err="1" smtClean="0"/>
              <a:t>Chase</a:t>
            </a:r>
            <a:r>
              <a:rPr lang="ru-RU" b="1" dirty="0" smtClean="0"/>
              <a:t> </a:t>
            </a:r>
            <a:r>
              <a:rPr lang="ru-RU" b="1" dirty="0" err="1" smtClean="0"/>
              <a:t>Game</a:t>
            </a:r>
            <a:r>
              <a:rPr lang="ru-RU" dirty="0" smtClean="0"/>
              <a:t>»: два квадрата гоняются друг за другом на экране; и игры совершенно нового типа «</a:t>
            </a:r>
            <a:r>
              <a:rPr lang="ru-RU" dirty="0" err="1" smtClean="0"/>
              <a:t>Target</a:t>
            </a:r>
            <a:r>
              <a:rPr lang="ru-RU" dirty="0" smtClean="0"/>
              <a:t> </a:t>
            </a:r>
            <a:r>
              <a:rPr lang="ru-RU" dirty="0" err="1" smtClean="0"/>
              <a:t>Shooting</a:t>
            </a:r>
            <a:r>
              <a:rPr lang="ru-RU" dirty="0" smtClean="0"/>
              <a:t> </a:t>
            </a:r>
            <a:r>
              <a:rPr lang="ru-RU" dirty="0" err="1" smtClean="0"/>
              <a:t>games</a:t>
            </a:r>
            <a:r>
              <a:rPr lang="ru-RU" dirty="0" smtClean="0"/>
              <a:t>»: нужно было стрелять из светового пистолета в экран.</a:t>
            </a: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00034" y="1000108"/>
            <a:ext cx="81439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1969 год - Программист Кен Томпсон создал видеоигру под названием «</a:t>
            </a:r>
            <a:r>
              <a:rPr lang="ru-RU" b="1" dirty="0" err="1" smtClean="0"/>
              <a:t>Space</a:t>
            </a:r>
            <a:r>
              <a:rPr lang="ru-RU" b="1" dirty="0" smtClean="0"/>
              <a:t> </a:t>
            </a:r>
            <a:r>
              <a:rPr lang="ru-RU" b="1" dirty="0" err="1" smtClean="0"/>
              <a:t>Travel</a:t>
            </a:r>
            <a:r>
              <a:rPr lang="ru-RU" dirty="0" smtClean="0"/>
              <a:t>» для операционной системы (ОС) «</a:t>
            </a:r>
            <a:r>
              <a:rPr lang="ru-RU" dirty="0" err="1" smtClean="0"/>
              <a:t>Multics</a:t>
            </a:r>
            <a:r>
              <a:rPr lang="ru-RU" dirty="0" smtClean="0"/>
              <a:t>». В этой игре моделировалось движение всех планет Солнечной системы, игрок управлял космическим кораблём и должен был аккуратно посадить корабль на одну из планет. Примечательность этой игры в том, что при её </a:t>
            </a:r>
            <a:r>
              <a:rPr lang="ru-RU" dirty="0" err="1" smtClean="0"/>
              <a:t>портировании</a:t>
            </a:r>
            <a:r>
              <a:rPr lang="ru-RU" dirty="0" smtClean="0"/>
              <a:t> на ассемблер, автор начал написание новой ОС «UNIX».</a:t>
            </a:r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00034" y="1000108"/>
            <a:ext cx="81439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/>
            <a:r>
              <a:rPr lang="ru-RU" dirty="0" smtClean="0"/>
              <a:t>1970 год - Изобретена компьютерная мышь. Дуглас </a:t>
            </a:r>
            <a:r>
              <a:rPr lang="ru-RU" dirty="0" err="1" smtClean="0"/>
              <a:t>Энгельбарт</a:t>
            </a:r>
            <a:r>
              <a:rPr lang="ru-RU" dirty="0" smtClean="0"/>
              <a:t> получил патент «система индикации X-Y позиции на мониторе». Система эта выглядела в виде квадратной деревянной мыши, с большими колёсиками. Но в компьютерных играх мышь стала использоваться гораздо позднее.</a:t>
            </a:r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28596" y="214290"/>
            <a:ext cx="814393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/>
            <a:r>
              <a:rPr lang="ru-RU" dirty="0" smtClean="0"/>
              <a:t>1971 год - Выпуск первых аркадных автоматов. В сентябре 1971 года в </a:t>
            </a:r>
            <a:r>
              <a:rPr lang="ru-RU" dirty="0" err="1" smtClean="0"/>
              <a:t>Стенфордском</a:t>
            </a:r>
            <a:r>
              <a:rPr lang="ru-RU" dirty="0" smtClean="0"/>
              <a:t> университете (Калифорния, США) установили первый экспериментальный аркадный автомат с игрой «</a:t>
            </a:r>
            <a:r>
              <a:rPr lang="ru-RU" b="1" dirty="0" err="1" smtClean="0"/>
              <a:t>Galaxy</a:t>
            </a:r>
            <a:r>
              <a:rPr lang="ru-RU" dirty="0" smtClean="0"/>
              <a:t>» (версия «</a:t>
            </a:r>
            <a:r>
              <a:rPr lang="ru-RU" dirty="0" err="1" smtClean="0"/>
              <a:t>Spacewar</a:t>
            </a:r>
            <a:r>
              <a:rPr lang="ru-RU" dirty="0" smtClean="0"/>
              <a:t>», переработанная для компьютера PDP-11). В ноябре 1971 года </a:t>
            </a:r>
            <a:r>
              <a:rPr lang="ru-RU" dirty="0" err="1" smtClean="0"/>
              <a:t>Нолан</a:t>
            </a:r>
            <a:r>
              <a:rPr lang="ru-RU" dirty="0" smtClean="0"/>
              <a:t> </a:t>
            </a:r>
            <a:r>
              <a:rPr lang="ru-RU" dirty="0" err="1" smtClean="0"/>
              <a:t>Башнелл</a:t>
            </a:r>
            <a:r>
              <a:rPr lang="ru-RU" dirty="0" smtClean="0"/>
              <a:t> (</a:t>
            </a:r>
            <a:r>
              <a:rPr lang="ru-RU" dirty="0" err="1" smtClean="0"/>
              <a:t>Nolan</a:t>
            </a:r>
            <a:r>
              <a:rPr lang="ru-RU" dirty="0" smtClean="0"/>
              <a:t> </a:t>
            </a:r>
            <a:r>
              <a:rPr lang="ru-RU" dirty="0" err="1" smtClean="0"/>
              <a:t>Bushnell</a:t>
            </a:r>
            <a:r>
              <a:rPr lang="ru-RU" dirty="0" smtClean="0"/>
              <a:t>) и </a:t>
            </a:r>
            <a:r>
              <a:rPr lang="ru-RU" dirty="0" err="1" smtClean="0"/>
              <a:t>Тед</a:t>
            </a:r>
            <a:r>
              <a:rPr lang="ru-RU" dirty="0" smtClean="0"/>
              <a:t> </a:t>
            </a:r>
            <a:r>
              <a:rPr lang="ru-RU" dirty="0" err="1" smtClean="0"/>
              <a:t>Дабни</a:t>
            </a:r>
            <a:r>
              <a:rPr lang="ru-RU" dirty="0" smtClean="0"/>
              <a:t> (</a:t>
            </a:r>
            <a:r>
              <a:rPr lang="ru-RU" dirty="0" err="1" smtClean="0"/>
              <a:t>Ted</a:t>
            </a:r>
            <a:r>
              <a:rPr lang="ru-RU" dirty="0" smtClean="0"/>
              <a:t> </a:t>
            </a:r>
            <a:r>
              <a:rPr lang="ru-RU" dirty="0" err="1" smtClean="0"/>
              <a:t>Dabney</a:t>
            </a:r>
            <a:r>
              <a:rPr lang="ru-RU" dirty="0" smtClean="0"/>
              <a:t>) создают игру «</a:t>
            </a:r>
            <a:r>
              <a:rPr lang="ru-RU" b="1" dirty="0" err="1" smtClean="0"/>
              <a:t>Computer</a:t>
            </a:r>
            <a:r>
              <a:rPr lang="ru-RU" b="1" dirty="0" smtClean="0"/>
              <a:t> </a:t>
            </a:r>
            <a:r>
              <a:rPr lang="ru-RU" b="1" dirty="0" err="1" smtClean="0"/>
              <a:t>Space</a:t>
            </a:r>
            <a:r>
              <a:rPr lang="ru-RU" dirty="0" smtClean="0"/>
              <a:t>» (модификация «</a:t>
            </a:r>
            <a:r>
              <a:rPr lang="ru-RU" dirty="0" err="1" smtClean="0"/>
              <a:t>Spacewar</a:t>
            </a:r>
            <a:r>
              <a:rPr lang="ru-RU" dirty="0" smtClean="0"/>
              <a:t>» для игровых автоматов). Компания «</a:t>
            </a:r>
            <a:r>
              <a:rPr lang="ru-RU" dirty="0" err="1" smtClean="0"/>
              <a:t>Nutting</a:t>
            </a:r>
            <a:r>
              <a:rPr lang="ru-RU" dirty="0" smtClean="0"/>
              <a:t> </a:t>
            </a:r>
            <a:r>
              <a:rPr lang="ru-RU" dirty="0" err="1" smtClean="0"/>
              <a:t>Associates</a:t>
            </a:r>
            <a:r>
              <a:rPr lang="ru-RU" dirty="0" smtClean="0"/>
              <a:t>» покупает права на игру и выпускает 1500 аркадных автоматов с данной игрой (но продать удалось чуть больше трети всех автоматов). </a:t>
            </a:r>
          </a:p>
          <a:p>
            <a:pPr algn="just" fontAlgn="ctr"/>
            <a:r>
              <a:rPr lang="ru-RU" dirty="0" smtClean="0"/>
              <a:t>«</a:t>
            </a:r>
            <a:r>
              <a:rPr lang="ru-RU" dirty="0" err="1" smtClean="0"/>
              <a:t>Computer</a:t>
            </a:r>
            <a:r>
              <a:rPr lang="ru-RU" dirty="0" smtClean="0"/>
              <a:t> </a:t>
            </a:r>
            <a:r>
              <a:rPr lang="ru-RU" dirty="0" err="1" smtClean="0"/>
              <a:t>Space</a:t>
            </a:r>
            <a:r>
              <a:rPr lang="ru-RU" dirty="0" smtClean="0"/>
              <a:t>» стала первой компьютерной игрой в мире, изданной для широкой публики. 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662" y="0"/>
            <a:ext cx="7793037" cy="1143000"/>
          </a:xfrm>
        </p:spPr>
        <p:txBody>
          <a:bodyPr/>
          <a:lstStyle/>
          <a:p>
            <a:r>
              <a:rPr lang="ru-RU" b="1" i="1" dirty="0" smtClean="0"/>
              <a:t>Этапы истории</a:t>
            </a:r>
            <a:endParaRPr lang="ru-RU" b="1" i="1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57224" y="1285860"/>
            <a:ext cx="72866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dirty="0" smtClean="0"/>
              <a:t> первые идеи;</a:t>
            </a:r>
          </a:p>
          <a:p>
            <a:pPr algn="just">
              <a:buFont typeface="Arial" pitchFamily="34" charset="0"/>
              <a:buChar char="•"/>
            </a:pPr>
            <a:r>
              <a:rPr lang="ru-RU" dirty="0" smtClean="0"/>
              <a:t> первые экземпляры игр;</a:t>
            </a:r>
          </a:p>
          <a:p>
            <a:pPr algn="just">
              <a:buFont typeface="Arial" pitchFamily="34" charset="0"/>
              <a:buChar char="•"/>
            </a:pPr>
            <a:r>
              <a:rPr lang="ru-RU" dirty="0" smtClean="0"/>
              <a:t> начало распространения игр;</a:t>
            </a:r>
          </a:p>
          <a:p>
            <a:pPr algn="just">
              <a:buFont typeface="Arial" pitchFamily="34" charset="0"/>
              <a:buChar char="•"/>
            </a:pPr>
            <a:r>
              <a:rPr lang="ru-RU" dirty="0" smtClean="0"/>
              <a:t> формирование игровых компаний;</a:t>
            </a:r>
          </a:p>
          <a:p>
            <a:pPr algn="just">
              <a:buFont typeface="Arial" pitchFamily="34" charset="0"/>
              <a:buChar char="•"/>
            </a:pPr>
            <a:r>
              <a:rPr lang="ru-RU" dirty="0" smtClean="0"/>
              <a:t> приставочный бум. Второе поколение игровых приставок;</a:t>
            </a:r>
          </a:p>
          <a:p>
            <a:pPr algn="just">
              <a:buFont typeface="Arial" pitchFamily="34" charset="0"/>
              <a:buChar char="•"/>
            </a:pPr>
            <a:r>
              <a:rPr lang="ru-RU" dirty="0" smtClean="0"/>
              <a:t> массовое распространение домашних компьютеров; третье поколение игровых консолей;</a:t>
            </a:r>
          </a:p>
          <a:p>
            <a:pPr algn="just">
              <a:buFont typeface="Arial" pitchFamily="34" charset="0"/>
              <a:buChar char="•"/>
            </a:pPr>
            <a:r>
              <a:rPr lang="ru-RU" dirty="0" smtClean="0"/>
              <a:t> качественное развитие графики и звука;</a:t>
            </a:r>
            <a:endParaRPr lang="en-US" dirty="0" smtClean="0"/>
          </a:p>
          <a:p>
            <a:pPr algn="just">
              <a:buFont typeface="Arial" pitchFamily="34" charset="0"/>
              <a:buChar char="•"/>
            </a:pPr>
            <a:r>
              <a:rPr lang="ru-RU" dirty="0" smtClean="0"/>
              <a:t>расцвет сетевых и </a:t>
            </a:r>
            <a:r>
              <a:rPr lang="ru-RU" dirty="0" err="1" smtClean="0"/>
              <a:t>онлайн-игр</a:t>
            </a:r>
            <a:r>
              <a:rPr lang="ru-RU" dirty="0" smtClean="0"/>
              <a:t>, появление серьезного сюжета в играх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00034" y="500042"/>
            <a:ext cx="81439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/>
            <a:r>
              <a:rPr lang="ru-RU" dirty="0" smtClean="0"/>
              <a:t>Создана игра</a:t>
            </a:r>
            <a:r>
              <a:rPr lang="en-US" dirty="0" smtClean="0"/>
              <a:t> -</a:t>
            </a:r>
            <a:r>
              <a:rPr lang="ru-RU" dirty="0" smtClean="0"/>
              <a:t> симулятор бейсбола «</a:t>
            </a:r>
            <a:r>
              <a:rPr lang="ru-RU" b="1" dirty="0" err="1" smtClean="0"/>
              <a:t>Computer</a:t>
            </a:r>
            <a:r>
              <a:rPr lang="ru-RU" b="1" dirty="0" smtClean="0"/>
              <a:t> </a:t>
            </a:r>
            <a:r>
              <a:rPr lang="ru-RU" b="1" dirty="0" err="1" smtClean="0"/>
              <a:t>Baseball</a:t>
            </a:r>
            <a:r>
              <a:rPr lang="ru-RU" dirty="0" smtClean="0"/>
              <a:t>» для компьютера PDP-10. Создатель - Дон </a:t>
            </a:r>
            <a:r>
              <a:rPr lang="ru-RU" dirty="0" err="1" smtClean="0"/>
              <a:t>Даглоу</a:t>
            </a:r>
            <a:r>
              <a:rPr lang="ru-RU" dirty="0" smtClean="0"/>
              <a:t>. Компьютер обрабатывал действия игрока и выводил результаты на принтер. </a:t>
            </a:r>
          </a:p>
          <a:p>
            <a:pPr algn="just" fontAlgn="ctr"/>
            <a:r>
              <a:rPr lang="ru-RU" dirty="0" smtClean="0"/>
              <a:t>Создана текстовая игра «</a:t>
            </a:r>
            <a:r>
              <a:rPr lang="ru-RU" b="1" dirty="0" err="1" smtClean="0"/>
              <a:t>Star</a:t>
            </a:r>
            <a:r>
              <a:rPr lang="ru-RU" b="1" dirty="0" smtClean="0"/>
              <a:t> </a:t>
            </a:r>
            <a:r>
              <a:rPr lang="ru-RU" b="1" dirty="0" err="1" smtClean="0"/>
              <a:t>Trek</a:t>
            </a:r>
            <a:r>
              <a:rPr lang="ru-RU" dirty="0" smtClean="0"/>
              <a:t>» для миникомпьютера </a:t>
            </a:r>
            <a:r>
              <a:rPr lang="ru-RU" dirty="0" err="1" smtClean="0"/>
              <a:t>Sigma</a:t>
            </a:r>
            <a:r>
              <a:rPr lang="ru-RU" dirty="0" smtClean="0"/>
              <a:t> 7. Создатель - Майк </a:t>
            </a:r>
            <a:r>
              <a:rPr lang="ru-RU" dirty="0" err="1" smtClean="0"/>
              <a:t>Мейфилд</a:t>
            </a:r>
            <a:r>
              <a:rPr lang="ru-RU" dirty="0" smtClean="0"/>
              <a:t>. В игре компьютер текстом описывал игровую обстановку, игрок так же с помощью текста отвечал, какие действия он хочет выполнить. </a:t>
            </a:r>
          </a:p>
          <a:p>
            <a:pPr algn="just" fontAlgn="ctr"/>
            <a:r>
              <a:rPr lang="ru-RU" dirty="0" smtClean="0"/>
              <a:t>Создана игра «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Oregon</a:t>
            </a:r>
            <a:r>
              <a:rPr lang="ru-RU" b="1" dirty="0" smtClean="0"/>
              <a:t> </a:t>
            </a:r>
            <a:r>
              <a:rPr lang="ru-RU" b="1" dirty="0" err="1" smtClean="0"/>
              <a:t>Trail</a:t>
            </a:r>
            <a:r>
              <a:rPr lang="ru-RU" dirty="0" smtClean="0"/>
              <a:t>» для телетайпов. Создатели – Дон </a:t>
            </a:r>
            <a:r>
              <a:rPr lang="ru-RU" dirty="0" err="1" smtClean="0"/>
              <a:t>Равитсч</a:t>
            </a:r>
            <a:r>
              <a:rPr lang="ru-RU" dirty="0" smtClean="0"/>
              <a:t> и ещё два студента </a:t>
            </a:r>
            <a:r>
              <a:rPr lang="ru-RU" dirty="0" err="1" smtClean="0"/>
              <a:t>Карлтонского</a:t>
            </a:r>
            <a:r>
              <a:rPr lang="ru-RU" dirty="0" smtClean="0"/>
              <a:t> колледжа.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00034" y="1000108"/>
            <a:ext cx="81439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/>
            <a:r>
              <a:rPr lang="ru-RU" dirty="0" smtClean="0"/>
              <a:t>1972 год - Создана первая домашняя игровая консоль. 24 мая </a:t>
            </a:r>
            <a:r>
              <a:rPr lang="ru-RU" dirty="0" err="1" smtClean="0"/>
              <a:t>Magnavox</a:t>
            </a:r>
            <a:r>
              <a:rPr lang="ru-RU" dirty="0" smtClean="0"/>
              <a:t> начала выпуск и продажу своей первой приставки «</a:t>
            </a:r>
            <a:r>
              <a:rPr lang="ru-RU" dirty="0" err="1" smtClean="0"/>
              <a:t>Magnavox</a:t>
            </a:r>
            <a:r>
              <a:rPr lang="ru-RU" dirty="0" smtClean="0"/>
              <a:t> </a:t>
            </a:r>
            <a:r>
              <a:rPr lang="ru-RU" dirty="0" err="1" smtClean="0"/>
              <a:t>Odyssey</a:t>
            </a:r>
            <a:r>
              <a:rPr lang="ru-RU" dirty="0" smtClean="0"/>
              <a:t>». В качестве игр для приставки использованы все наработки Ральфа </a:t>
            </a:r>
            <a:r>
              <a:rPr lang="ru-RU" dirty="0" err="1" smtClean="0"/>
              <a:t>Баера</a:t>
            </a:r>
            <a:r>
              <a:rPr lang="ru-RU" dirty="0" smtClean="0"/>
              <a:t>, созданные им в 1968 году. Первые успешные продажи.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22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28596" y="214290"/>
            <a:ext cx="81439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/>
            <a:r>
              <a:rPr lang="ru-RU" dirty="0" smtClean="0"/>
              <a:t>В связи с плохой окупаемостью игры «</a:t>
            </a:r>
            <a:r>
              <a:rPr lang="ru-RU" dirty="0" err="1" smtClean="0"/>
              <a:t>Computer</a:t>
            </a:r>
            <a:r>
              <a:rPr lang="ru-RU" dirty="0" smtClean="0"/>
              <a:t> </a:t>
            </a:r>
            <a:r>
              <a:rPr lang="ru-RU" dirty="0" err="1" smtClean="0"/>
              <a:t>Space</a:t>
            </a:r>
            <a:r>
              <a:rPr lang="ru-RU" dirty="0" smtClean="0"/>
              <a:t>» </a:t>
            </a:r>
            <a:r>
              <a:rPr lang="ru-RU" dirty="0" err="1" smtClean="0"/>
              <a:t>Нолан</a:t>
            </a:r>
            <a:r>
              <a:rPr lang="ru-RU" dirty="0" smtClean="0"/>
              <a:t> </a:t>
            </a:r>
            <a:r>
              <a:rPr lang="ru-RU" dirty="0" err="1" smtClean="0"/>
              <a:t>Башнелл</a:t>
            </a:r>
            <a:r>
              <a:rPr lang="ru-RU" dirty="0" smtClean="0"/>
              <a:t> и </a:t>
            </a:r>
            <a:r>
              <a:rPr lang="ru-RU" dirty="0" err="1" smtClean="0"/>
              <a:t>Тед</a:t>
            </a:r>
            <a:r>
              <a:rPr lang="ru-RU" dirty="0" smtClean="0"/>
              <a:t> </a:t>
            </a:r>
            <a:r>
              <a:rPr lang="ru-RU" dirty="0" err="1" smtClean="0"/>
              <a:t>Дабни</a:t>
            </a:r>
            <a:r>
              <a:rPr lang="ru-RU" dirty="0" smtClean="0"/>
              <a:t> покидают «</a:t>
            </a:r>
            <a:r>
              <a:rPr lang="ru-RU" dirty="0" err="1" smtClean="0"/>
              <a:t>Nutting</a:t>
            </a:r>
            <a:r>
              <a:rPr lang="ru-RU" dirty="0" smtClean="0"/>
              <a:t> </a:t>
            </a:r>
            <a:r>
              <a:rPr lang="ru-RU" dirty="0" err="1" smtClean="0"/>
              <a:t>Associates</a:t>
            </a:r>
            <a:r>
              <a:rPr lang="ru-RU" dirty="0" smtClean="0"/>
              <a:t>» и вместе основывают свою фирму «</a:t>
            </a:r>
            <a:r>
              <a:rPr lang="ru-RU" dirty="0" err="1" smtClean="0"/>
              <a:t>Atari</a:t>
            </a:r>
            <a:r>
              <a:rPr lang="ru-RU" dirty="0" smtClean="0"/>
              <a:t>». (Название фирмы происходит от одного из ходов в настольной игре «Го»). В этом же году 29 ноября «</a:t>
            </a:r>
            <a:r>
              <a:rPr lang="ru-RU" dirty="0" err="1" smtClean="0"/>
              <a:t>Atari</a:t>
            </a:r>
            <a:r>
              <a:rPr lang="ru-RU" dirty="0" smtClean="0"/>
              <a:t>» выпускает свою первую игру «</a:t>
            </a:r>
            <a:r>
              <a:rPr lang="ru-RU" b="1" dirty="0" err="1" smtClean="0"/>
              <a:t>Pong</a:t>
            </a:r>
            <a:r>
              <a:rPr lang="ru-RU" dirty="0" smtClean="0"/>
              <a:t>» (значительно усовершенствованная версия игры «</a:t>
            </a:r>
            <a:r>
              <a:rPr lang="ru-RU" dirty="0" err="1" smtClean="0"/>
              <a:t>Tennis</a:t>
            </a:r>
            <a:r>
              <a:rPr lang="ru-RU" dirty="0" smtClean="0"/>
              <a:t> </a:t>
            </a:r>
            <a:r>
              <a:rPr lang="ru-RU" dirty="0" err="1" smtClean="0"/>
              <a:t>for</a:t>
            </a:r>
            <a:r>
              <a:rPr lang="ru-RU" dirty="0" smtClean="0"/>
              <a:t> </a:t>
            </a:r>
            <a:r>
              <a:rPr lang="ru-RU" dirty="0" err="1" smtClean="0"/>
              <a:t>Two</a:t>
            </a:r>
            <a:r>
              <a:rPr lang="ru-RU" dirty="0" smtClean="0"/>
              <a:t>»). Было продано 19 000 игровых автоматов. Игру ждал оглушительный успех и мировая слава. «</a:t>
            </a:r>
            <a:r>
              <a:rPr lang="ru-RU" dirty="0" err="1" smtClean="0"/>
              <a:t>Pong</a:t>
            </a:r>
            <a:r>
              <a:rPr lang="ru-RU" dirty="0" smtClean="0"/>
              <a:t>» стала первой коммерчески успешной игрой. Создана игра «</a:t>
            </a:r>
            <a:r>
              <a:rPr lang="ru-RU" b="1" dirty="0" err="1" smtClean="0"/>
              <a:t>Hunt</a:t>
            </a:r>
            <a:r>
              <a:rPr lang="ru-RU" b="1" dirty="0" smtClean="0"/>
              <a:t> 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Wumpus</a:t>
            </a:r>
            <a:r>
              <a:rPr lang="ru-RU" dirty="0" smtClean="0"/>
              <a:t>» для </a:t>
            </a:r>
            <a:r>
              <a:rPr lang="ru-RU" dirty="0" err="1" smtClean="0"/>
              <a:t>мейнфреймов</a:t>
            </a:r>
            <a:r>
              <a:rPr lang="ru-RU" dirty="0" smtClean="0"/>
              <a:t>. Создатель – Грегори </a:t>
            </a:r>
            <a:r>
              <a:rPr lang="ru-RU" dirty="0" err="1" smtClean="0"/>
              <a:t>Йоб</a:t>
            </a:r>
            <a:r>
              <a:rPr lang="ru-RU" dirty="0" smtClean="0"/>
              <a:t>. </a:t>
            </a:r>
          </a:p>
          <a:p>
            <a:pPr algn="just" fontAlgn="ctr"/>
            <a:r>
              <a:rPr lang="ru-RU" dirty="0" smtClean="0"/>
              <a:t>Это была текстовая игра в жанре «</a:t>
            </a:r>
            <a:r>
              <a:rPr lang="ru-RU" dirty="0" err="1" smtClean="0"/>
              <a:t>adventure</a:t>
            </a:r>
            <a:r>
              <a:rPr lang="ru-RU" dirty="0" smtClean="0"/>
              <a:t>»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0508" t="30547" r="25000" b="27305"/>
          <a:stretch>
            <a:fillRect/>
          </a:stretch>
        </p:blipFill>
        <p:spPr bwMode="auto">
          <a:xfrm>
            <a:off x="384676" y="785794"/>
            <a:ext cx="868791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Формирование игровых компаний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24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42910" y="2428868"/>
            <a:ext cx="8001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1973 год - появление игровых фирм в Японии;   создание аркадной игры- лабиринта «</a:t>
            </a:r>
            <a:r>
              <a:rPr lang="ru-RU" b="1" dirty="0" err="1" smtClean="0"/>
              <a:t>Gotcha</a:t>
            </a:r>
            <a:r>
              <a:rPr lang="ru-RU" dirty="0" smtClean="0"/>
              <a:t>» фирмой «</a:t>
            </a:r>
            <a:r>
              <a:rPr lang="ru-RU" dirty="0" err="1" smtClean="0"/>
              <a:t>Atari</a:t>
            </a:r>
            <a:r>
              <a:rPr lang="ru-RU" dirty="0" smtClean="0"/>
              <a:t>»; создание первой сетевой игры «</a:t>
            </a:r>
            <a:r>
              <a:rPr lang="ru-RU" b="1" dirty="0" err="1" smtClean="0"/>
              <a:t>Empire</a:t>
            </a:r>
            <a:r>
              <a:rPr lang="ru-RU" dirty="0" smtClean="0"/>
              <a:t>» на компьютерах «PLATO» (стратегическая пошаговая игра максимум для 8 игроков).</a:t>
            </a:r>
            <a:endParaRPr lang="ru-R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28596" y="714356"/>
            <a:ext cx="81439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1974 год - открытие первой гражданской компьютерной сети «</a:t>
            </a:r>
            <a:r>
              <a:rPr lang="ru-RU" dirty="0" err="1" smtClean="0"/>
              <a:t>Telenet</a:t>
            </a:r>
            <a:r>
              <a:rPr lang="ru-RU" dirty="0" smtClean="0"/>
              <a:t>» (коммерческая версия экспериментальной сети «ARPANET» министерства обороны США); создание сетевой игры «</a:t>
            </a:r>
            <a:r>
              <a:rPr lang="ru-RU" b="1" dirty="0" err="1" smtClean="0"/>
              <a:t>MazeWar</a:t>
            </a:r>
            <a:r>
              <a:rPr lang="ru-RU" dirty="0" smtClean="0"/>
              <a:t>» на компьютерах «</a:t>
            </a:r>
            <a:r>
              <a:rPr lang="ru-RU" dirty="0" err="1" smtClean="0"/>
              <a:t>Imlac</a:t>
            </a:r>
            <a:r>
              <a:rPr lang="ru-RU" dirty="0" smtClean="0"/>
              <a:t> PDS-1» (сражение нескольких игроков в псевдо трёхмерном лабиринте); создание игры «</a:t>
            </a:r>
            <a:r>
              <a:rPr lang="ru-RU" b="1" dirty="0" err="1" smtClean="0"/>
              <a:t>SpaSim</a:t>
            </a:r>
            <a:r>
              <a:rPr lang="ru-RU" dirty="0" smtClean="0"/>
              <a:t>» ( до 32 игроков одновременно сражались между собой по сети на фоне космоса); создание игры «</a:t>
            </a:r>
            <a:r>
              <a:rPr lang="ru-RU" b="1" dirty="0" err="1" smtClean="0"/>
              <a:t>Tank</a:t>
            </a:r>
            <a:r>
              <a:rPr lang="ru-RU" dirty="0" smtClean="0"/>
              <a:t>» от фирмы «</a:t>
            </a:r>
            <a:r>
              <a:rPr lang="ru-RU" dirty="0" err="1" smtClean="0"/>
              <a:t>Kee</a:t>
            </a:r>
            <a:r>
              <a:rPr lang="ru-RU" dirty="0" smtClean="0"/>
              <a:t> </a:t>
            </a:r>
            <a:r>
              <a:rPr lang="ru-RU" dirty="0" err="1" smtClean="0"/>
              <a:t>Games</a:t>
            </a:r>
            <a:r>
              <a:rPr lang="ru-RU" dirty="0" smtClean="0"/>
              <a:t>» - первой игры с использованием ПЗУ с программой; выпуск первого журнала, посвященного аркадным автоматам «</a:t>
            </a:r>
            <a:r>
              <a:rPr lang="ru-RU" dirty="0" err="1" smtClean="0"/>
              <a:t>Play</a:t>
            </a:r>
            <a:r>
              <a:rPr lang="ru-RU" dirty="0" smtClean="0"/>
              <a:t> </a:t>
            </a:r>
            <a:r>
              <a:rPr lang="ru-RU" dirty="0" err="1" smtClean="0"/>
              <a:t>Meter</a:t>
            </a:r>
            <a:r>
              <a:rPr lang="ru-RU" dirty="0" smtClean="0"/>
              <a:t>». </a:t>
            </a:r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26</a:t>
            </a:fld>
            <a:endParaRPr lang="ru-RU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000924" cy="385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2428868"/>
            <a:ext cx="3500430" cy="376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71472" y="714356"/>
            <a:ext cx="821537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1975 год – формирование первоначального рынка консолей и аркадных автоматов в США  (четыре крупных компании : «</a:t>
            </a:r>
            <a:r>
              <a:rPr lang="ru-RU" dirty="0" err="1" smtClean="0"/>
              <a:t>Atari</a:t>
            </a:r>
            <a:r>
              <a:rPr lang="ru-RU" dirty="0" smtClean="0"/>
              <a:t>», «</a:t>
            </a:r>
            <a:r>
              <a:rPr lang="ru-RU" dirty="0" err="1" smtClean="0"/>
              <a:t>Sears</a:t>
            </a:r>
            <a:r>
              <a:rPr lang="ru-RU" dirty="0" smtClean="0"/>
              <a:t>», «</a:t>
            </a:r>
            <a:r>
              <a:rPr lang="ru-RU" dirty="0" err="1" smtClean="0"/>
              <a:t>Coleco</a:t>
            </a:r>
            <a:r>
              <a:rPr lang="ru-RU" dirty="0" smtClean="0"/>
              <a:t>», «</a:t>
            </a:r>
            <a:r>
              <a:rPr lang="ru-RU" dirty="0" err="1" smtClean="0"/>
              <a:t>Magnavox</a:t>
            </a:r>
            <a:r>
              <a:rPr lang="ru-RU" dirty="0" smtClean="0"/>
              <a:t>»); создание  первой текстовой ролевой игры «</a:t>
            </a:r>
            <a:r>
              <a:rPr lang="ru-RU" b="1" dirty="0" err="1" smtClean="0"/>
              <a:t>Dungeon</a:t>
            </a:r>
            <a:r>
              <a:rPr lang="ru-RU" dirty="0" smtClean="0"/>
              <a:t>»; создание первой игры в жанре «</a:t>
            </a:r>
            <a:r>
              <a:rPr lang="ru-RU" dirty="0" err="1" smtClean="0"/>
              <a:t>interactive</a:t>
            </a:r>
            <a:r>
              <a:rPr lang="ru-RU" dirty="0" smtClean="0"/>
              <a:t> </a:t>
            </a:r>
            <a:r>
              <a:rPr lang="ru-RU" dirty="0" err="1" smtClean="0"/>
              <a:t>fiction</a:t>
            </a:r>
            <a:r>
              <a:rPr lang="ru-RU" dirty="0" smtClean="0"/>
              <a:t>»  «</a:t>
            </a:r>
            <a:r>
              <a:rPr lang="ru-RU" b="1" dirty="0" err="1" smtClean="0"/>
              <a:t>Colossal</a:t>
            </a:r>
            <a:r>
              <a:rPr lang="ru-RU" b="1" dirty="0" smtClean="0"/>
              <a:t> </a:t>
            </a:r>
            <a:r>
              <a:rPr lang="ru-RU" b="1" dirty="0" err="1" smtClean="0"/>
              <a:t>Cave</a:t>
            </a:r>
            <a:r>
              <a:rPr lang="ru-RU" b="1" dirty="0" smtClean="0"/>
              <a:t> </a:t>
            </a:r>
            <a:r>
              <a:rPr lang="ru-RU" b="1" dirty="0" err="1" smtClean="0"/>
              <a:t>Adventure</a:t>
            </a:r>
            <a:r>
              <a:rPr lang="ru-RU" dirty="0" smtClean="0"/>
              <a:t>» для  PDP-10; создание первой японской игры на фирме «</a:t>
            </a:r>
            <a:r>
              <a:rPr lang="ru-RU" dirty="0" err="1" smtClean="0"/>
              <a:t>Taito</a:t>
            </a:r>
            <a:r>
              <a:rPr lang="ru-RU" dirty="0" smtClean="0"/>
              <a:t>» «</a:t>
            </a:r>
            <a:r>
              <a:rPr lang="ru-RU" b="1" dirty="0" err="1" smtClean="0"/>
              <a:t>Western</a:t>
            </a:r>
            <a:r>
              <a:rPr lang="ru-RU" b="1" dirty="0" smtClean="0"/>
              <a:t> </a:t>
            </a:r>
            <a:r>
              <a:rPr lang="ru-RU" b="1" dirty="0" err="1" smtClean="0"/>
              <a:t>Gun</a:t>
            </a:r>
            <a:r>
              <a:rPr lang="ru-RU" dirty="0" smtClean="0"/>
              <a:t>»: на экране были силуэты людей, в которые нужно было попадать, используя два рычага на контроллере (позже эта игра была переработана под микропроцессор </a:t>
            </a:r>
            <a:r>
              <a:rPr lang="ru-RU" dirty="0" err="1" smtClean="0"/>
              <a:t>Intel</a:t>
            </a:r>
            <a:r>
              <a:rPr lang="ru-RU" dirty="0" smtClean="0"/>
              <a:t> 8080 и выпущена фирмой «</a:t>
            </a:r>
            <a:r>
              <a:rPr lang="ru-RU" dirty="0" err="1" smtClean="0"/>
              <a:t>Midway</a:t>
            </a:r>
            <a:r>
              <a:rPr lang="ru-RU" dirty="0" smtClean="0"/>
              <a:t>» в США под названием «</a:t>
            </a:r>
            <a:r>
              <a:rPr lang="ru-RU" b="1" dirty="0" err="1" smtClean="0"/>
              <a:t>Gun</a:t>
            </a:r>
            <a:r>
              <a:rPr lang="ru-RU" b="1" dirty="0" smtClean="0"/>
              <a:t> </a:t>
            </a:r>
            <a:r>
              <a:rPr lang="ru-RU" b="1" dirty="0" err="1" smtClean="0"/>
              <a:t>Fight</a:t>
            </a:r>
            <a:r>
              <a:rPr lang="ru-RU" dirty="0" smtClean="0"/>
              <a:t>». «</a:t>
            </a:r>
            <a:r>
              <a:rPr lang="ru-RU" dirty="0" err="1" smtClean="0"/>
              <a:t>Atari</a:t>
            </a:r>
            <a:r>
              <a:rPr lang="ru-RU" dirty="0" smtClean="0"/>
              <a:t>» и «</a:t>
            </a:r>
            <a:r>
              <a:rPr lang="ru-RU" dirty="0" err="1" smtClean="0"/>
              <a:t>Tele-Games</a:t>
            </a:r>
            <a:r>
              <a:rPr lang="ru-RU" dirty="0" smtClean="0"/>
              <a:t>» выпускают в продажу домашнюю игровую приставку «</a:t>
            </a:r>
            <a:r>
              <a:rPr lang="ru-RU" dirty="0" err="1" smtClean="0"/>
              <a:t>Pong</a:t>
            </a:r>
            <a:r>
              <a:rPr lang="ru-RU" dirty="0" smtClean="0"/>
              <a:t>».</a:t>
            </a:r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28</a:t>
            </a:fld>
            <a:endParaRPr lang="ru-RU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428604"/>
            <a:ext cx="7275063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57224" y="785794"/>
            <a:ext cx="764386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1976 год – выпуск фирмой «</a:t>
            </a:r>
            <a:r>
              <a:rPr lang="ru-RU" dirty="0" err="1" smtClean="0"/>
              <a:t>Atari</a:t>
            </a:r>
            <a:r>
              <a:rPr lang="ru-RU" dirty="0" smtClean="0"/>
              <a:t>» игрового автомата с игрой «</a:t>
            </a:r>
            <a:r>
              <a:rPr lang="ru-RU" b="1" dirty="0" err="1" smtClean="0"/>
              <a:t>Breakout</a:t>
            </a:r>
            <a:r>
              <a:rPr lang="ru-RU" dirty="0" smtClean="0"/>
              <a:t>» (нужно было дощечкой отбивать мячик так, чтобы разбить все блоки перед собой), разработчик игры - «</a:t>
            </a:r>
            <a:r>
              <a:rPr lang="ru-RU" dirty="0" err="1" smtClean="0"/>
              <a:t>Apple</a:t>
            </a:r>
            <a:r>
              <a:rPr lang="ru-RU" dirty="0" smtClean="0"/>
              <a:t>» (чуть позже японская фирма «</a:t>
            </a:r>
            <a:r>
              <a:rPr lang="ru-RU" dirty="0" err="1" smtClean="0"/>
              <a:t>Taito</a:t>
            </a:r>
            <a:r>
              <a:rPr lang="ru-RU" dirty="0" smtClean="0"/>
              <a:t>» выпустила свою версию этой игры под названием «</a:t>
            </a:r>
            <a:r>
              <a:rPr lang="ru-RU" dirty="0" err="1" smtClean="0"/>
              <a:t>Arkanoid</a:t>
            </a:r>
            <a:r>
              <a:rPr lang="ru-RU" dirty="0" smtClean="0"/>
              <a:t>»); выпущена первая жестокая игра «</a:t>
            </a:r>
            <a:r>
              <a:rPr lang="ru-RU" b="1" dirty="0" err="1" smtClean="0"/>
              <a:t>Death</a:t>
            </a:r>
            <a:r>
              <a:rPr lang="ru-RU" b="1" dirty="0" smtClean="0"/>
              <a:t> </a:t>
            </a:r>
            <a:r>
              <a:rPr lang="ru-RU" b="1" dirty="0" err="1" smtClean="0"/>
              <a:t>Race</a:t>
            </a:r>
            <a:r>
              <a:rPr lang="ru-RU" dirty="0" smtClean="0"/>
              <a:t>» по мотивам фильма «</a:t>
            </a:r>
            <a:r>
              <a:rPr lang="ru-RU" dirty="0" err="1" smtClean="0"/>
              <a:t>Death</a:t>
            </a:r>
            <a:r>
              <a:rPr lang="ru-RU" dirty="0" smtClean="0"/>
              <a:t> </a:t>
            </a:r>
            <a:r>
              <a:rPr lang="ru-RU" dirty="0" err="1" smtClean="0"/>
              <a:t>Race</a:t>
            </a:r>
            <a:r>
              <a:rPr lang="ru-RU" dirty="0" smtClean="0"/>
              <a:t> 2000» (запрещена из-за сцен насилия); создание  фирмой «</a:t>
            </a:r>
            <a:r>
              <a:rPr lang="ru-RU" dirty="0" err="1" smtClean="0"/>
              <a:t>Coleco</a:t>
            </a:r>
            <a:r>
              <a:rPr lang="ru-RU" dirty="0" smtClean="0"/>
              <a:t>»  своего аналога приставки «</a:t>
            </a:r>
            <a:r>
              <a:rPr lang="ru-RU" dirty="0" err="1" smtClean="0"/>
              <a:t>Pong</a:t>
            </a:r>
            <a:r>
              <a:rPr lang="ru-RU" dirty="0" smtClean="0"/>
              <a:t>» под названием «</a:t>
            </a:r>
            <a:r>
              <a:rPr lang="ru-RU" dirty="0" err="1" smtClean="0"/>
              <a:t>TelStar</a:t>
            </a:r>
            <a:r>
              <a:rPr lang="ru-RU" dirty="0" smtClean="0"/>
              <a:t>»; создание приставка со сменными носителями информации  «</a:t>
            </a:r>
            <a:r>
              <a:rPr lang="ru-RU" dirty="0" err="1" smtClean="0"/>
              <a:t>Video</a:t>
            </a:r>
            <a:r>
              <a:rPr lang="ru-RU" dirty="0" smtClean="0"/>
              <a:t> </a:t>
            </a:r>
            <a:r>
              <a:rPr lang="ru-RU" dirty="0" err="1" smtClean="0"/>
              <a:t>Entertainment</a:t>
            </a:r>
            <a:r>
              <a:rPr lang="ru-RU" dirty="0" smtClean="0"/>
              <a:t> </a:t>
            </a:r>
            <a:r>
              <a:rPr lang="ru-RU" dirty="0" err="1" smtClean="0"/>
              <a:t>System</a:t>
            </a:r>
            <a:r>
              <a:rPr lang="ru-RU" dirty="0" smtClean="0"/>
              <a:t>» (позже известной как </a:t>
            </a:r>
            <a:r>
              <a:rPr lang="ru-RU" dirty="0" err="1" smtClean="0"/>
              <a:t>Channel</a:t>
            </a:r>
            <a:r>
              <a:rPr lang="ru-RU" dirty="0" smtClean="0"/>
              <a:t> F).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Первые идеи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85720" y="2143116"/>
            <a:ext cx="85011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1947 год - Подан первый патент на использование электронно-лучевой трубки (осциллограф, первый тип компьютерных дисплеев) для игровых целей. Патент был подан Томасом Т. </a:t>
            </a:r>
            <a:r>
              <a:rPr lang="ru-RU" dirty="0" err="1" smtClean="0"/>
              <a:t>Голдсмит-младшим</a:t>
            </a:r>
            <a:r>
              <a:rPr lang="ru-RU" dirty="0" smtClean="0"/>
              <a:t> и </a:t>
            </a:r>
            <a:r>
              <a:rPr lang="ru-RU" dirty="0" err="1" smtClean="0"/>
              <a:t>Эстл</a:t>
            </a:r>
            <a:r>
              <a:rPr lang="ru-RU" dirty="0" smtClean="0"/>
              <a:t> Рей Манном 25 января 1947 года и получен 14 декабря 1948. В патенте описывалась идея управления контроллером положением светящихся точек на экране.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57166"/>
            <a:ext cx="7500990" cy="5911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57158" y="617538"/>
            <a:ext cx="8586817" cy="1811330"/>
          </a:xfrm>
        </p:spPr>
        <p:txBody>
          <a:bodyPr/>
          <a:lstStyle/>
          <a:p>
            <a:r>
              <a:rPr lang="ru-RU" b="1" i="1" dirty="0" smtClean="0"/>
              <a:t>Приставочный бум.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b="1" i="1" dirty="0" smtClean="0"/>
              <a:t>Второе поколение игровых приставок (1977-1980)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71472" y="3071810"/>
            <a:ext cx="81439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1977 год – поступление  в продажу игровой приставки «</a:t>
            </a:r>
            <a:r>
              <a:rPr lang="ru-RU" dirty="0" err="1" smtClean="0"/>
              <a:t>Atari</a:t>
            </a:r>
            <a:r>
              <a:rPr lang="ru-RU" dirty="0" smtClean="0"/>
              <a:t> 2600». «</a:t>
            </a:r>
            <a:r>
              <a:rPr lang="ru-RU" dirty="0" err="1" smtClean="0"/>
              <a:t>Atari</a:t>
            </a:r>
            <a:r>
              <a:rPr lang="ru-RU" dirty="0" smtClean="0"/>
              <a:t> 2600» продавалась с 1977 по 1983 годы -  более 40 млн.экз. ; поступление  в продажу первого домашнего компьютера «</a:t>
            </a:r>
            <a:r>
              <a:rPr lang="ru-RU" dirty="0" err="1" smtClean="0"/>
              <a:t>Apple</a:t>
            </a:r>
            <a:r>
              <a:rPr lang="ru-RU" dirty="0" smtClean="0"/>
              <a:t> II»;  создание текстового </a:t>
            </a:r>
            <a:r>
              <a:rPr lang="ru-RU" dirty="0" err="1" smtClean="0"/>
              <a:t>квеста</a:t>
            </a:r>
            <a:r>
              <a:rPr lang="ru-RU" dirty="0" smtClean="0"/>
              <a:t> «</a:t>
            </a:r>
            <a:r>
              <a:rPr lang="ru-RU" b="1" dirty="0" err="1" smtClean="0"/>
              <a:t>Zork</a:t>
            </a:r>
            <a:r>
              <a:rPr lang="ru-RU" dirty="0" smtClean="0"/>
              <a:t>» («</a:t>
            </a:r>
            <a:r>
              <a:rPr lang="ru-RU" dirty="0" err="1" smtClean="0"/>
              <a:t>Dungeon</a:t>
            </a:r>
            <a:r>
              <a:rPr lang="ru-RU" dirty="0" smtClean="0"/>
              <a:t>»).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500042"/>
            <a:ext cx="7215238" cy="600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28596" y="857232"/>
            <a:ext cx="82868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1978 год – создание игры «</a:t>
            </a:r>
            <a:r>
              <a:rPr lang="ru-RU" b="1" dirty="0" err="1" smtClean="0"/>
              <a:t>Space</a:t>
            </a:r>
            <a:r>
              <a:rPr lang="ru-RU" b="1" dirty="0" smtClean="0"/>
              <a:t> </a:t>
            </a:r>
            <a:r>
              <a:rPr lang="ru-RU" b="1" dirty="0" err="1" smtClean="0"/>
              <a:t>Invaders</a:t>
            </a:r>
            <a:r>
              <a:rPr lang="ru-RU" dirty="0" smtClean="0"/>
              <a:t>» для игровых автоматов  японской фирмой «</a:t>
            </a:r>
            <a:r>
              <a:rPr lang="ru-RU" dirty="0" err="1" smtClean="0"/>
              <a:t>Taito</a:t>
            </a:r>
            <a:r>
              <a:rPr lang="ru-RU" dirty="0" smtClean="0"/>
              <a:t>».  Всего было продано более 360 000 аркадных автоматов «</a:t>
            </a:r>
            <a:r>
              <a:rPr lang="ru-RU" dirty="0" err="1" smtClean="0"/>
              <a:t>Space</a:t>
            </a:r>
            <a:r>
              <a:rPr lang="ru-RU" dirty="0" smtClean="0"/>
              <a:t> </a:t>
            </a:r>
            <a:r>
              <a:rPr lang="ru-RU" dirty="0" err="1" smtClean="0"/>
              <a:t>Invaders</a:t>
            </a:r>
            <a:r>
              <a:rPr lang="ru-RU" dirty="0" smtClean="0"/>
              <a:t>».</a:t>
            </a:r>
            <a:endParaRPr lang="ru-R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0430" y="2617520"/>
            <a:ext cx="4907674" cy="395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42910" y="714356"/>
            <a:ext cx="79296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1979 год – выходцами из «</a:t>
            </a:r>
            <a:r>
              <a:rPr lang="ru-RU" dirty="0" err="1" smtClean="0"/>
              <a:t>Atari</a:t>
            </a:r>
            <a:r>
              <a:rPr lang="ru-RU" dirty="0" smtClean="0"/>
              <a:t>» основана фирма «</a:t>
            </a:r>
            <a:r>
              <a:rPr lang="ru-RU" dirty="0" err="1" smtClean="0"/>
              <a:t>Activision</a:t>
            </a:r>
            <a:r>
              <a:rPr lang="ru-RU" dirty="0" smtClean="0"/>
              <a:t>»; создание первой многопользовательской текстовой игры «</a:t>
            </a:r>
            <a:r>
              <a:rPr lang="ru-RU" b="1" dirty="0" err="1" smtClean="0"/>
              <a:t>Multi-User</a:t>
            </a:r>
            <a:r>
              <a:rPr lang="ru-RU" b="1" dirty="0" smtClean="0"/>
              <a:t> </a:t>
            </a:r>
            <a:r>
              <a:rPr lang="ru-RU" b="1" dirty="0" err="1" smtClean="0"/>
              <a:t>Dungeon</a:t>
            </a:r>
            <a:r>
              <a:rPr lang="ru-RU" dirty="0" smtClean="0"/>
              <a:t>»  (взаимодействие с игровым миром происходило с помощью текстовых команд, вводимых игроками вручную; все последующие онлайновые игры с текстовым интерфейсом стали относить к отдельному жанру – MUD); создание автомата с игрой «</a:t>
            </a:r>
            <a:r>
              <a:rPr lang="ru-RU" b="1" dirty="0" err="1" smtClean="0"/>
              <a:t>Asteroids</a:t>
            </a:r>
            <a:r>
              <a:rPr lang="ru-RU" dirty="0" smtClean="0"/>
              <a:t>» (было продано 70 тыс. таких аркадных автоматов); выпуск  первой карманной игровой консоли «</a:t>
            </a:r>
            <a:r>
              <a:rPr lang="ru-RU" dirty="0" err="1" smtClean="0"/>
              <a:t>Microvison</a:t>
            </a:r>
            <a:r>
              <a:rPr lang="ru-RU" dirty="0" smtClean="0"/>
              <a:t>» (прямоугольник с монохромным жидкокристаллическим экраном 16х16 пикселей).</a:t>
            </a:r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35</a:t>
            </a:fld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428604"/>
            <a:ext cx="7286676" cy="5894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57158" y="302359"/>
            <a:ext cx="842968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1980 год - создание первой игры в жанре «</a:t>
            </a:r>
            <a:r>
              <a:rPr lang="ru-RU" dirty="0" err="1" smtClean="0"/>
              <a:t>Rogue-like</a:t>
            </a:r>
            <a:r>
              <a:rPr lang="ru-RU" dirty="0" smtClean="0"/>
              <a:t>» - «</a:t>
            </a:r>
            <a:r>
              <a:rPr lang="ru-RU" b="1" dirty="0" err="1" smtClean="0"/>
              <a:t>Rogue</a:t>
            </a:r>
            <a:r>
              <a:rPr lang="ru-RU" dirty="0" smtClean="0"/>
              <a:t>», что и дало название целому жанру игр (это была игра была с полноэкранной графикой с видом сверху, игрок перемещался по лабиринту и уничтожал монстров); создание автомата с игрой «</a:t>
            </a:r>
            <a:r>
              <a:rPr lang="ru-RU" b="1" dirty="0" err="1" smtClean="0"/>
              <a:t>PacMan</a:t>
            </a:r>
            <a:r>
              <a:rPr lang="ru-RU" dirty="0" smtClean="0"/>
              <a:t>» (одна из первых цветных игр (16 различных цветов), было продано 350 000 автоматов «</a:t>
            </a:r>
            <a:r>
              <a:rPr lang="ru-RU" dirty="0" err="1" smtClean="0"/>
              <a:t>PacMan</a:t>
            </a:r>
            <a:r>
              <a:rPr lang="ru-RU" dirty="0" smtClean="0"/>
              <a:t>»); создание первого графического </a:t>
            </a:r>
            <a:r>
              <a:rPr lang="ru-RU" dirty="0" err="1" smtClean="0"/>
              <a:t>квеста</a:t>
            </a:r>
            <a:r>
              <a:rPr lang="ru-RU" dirty="0" smtClean="0"/>
              <a:t> «</a:t>
            </a:r>
            <a:r>
              <a:rPr lang="ru-RU" b="1" dirty="0" err="1" smtClean="0"/>
              <a:t>Mystery</a:t>
            </a:r>
            <a:r>
              <a:rPr lang="ru-RU" b="1" dirty="0" smtClean="0"/>
              <a:t> </a:t>
            </a:r>
            <a:r>
              <a:rPr lang="ru-RU" b="1" dirty="0" err="1" smtClean="0"/>
              <a:t>House</a:t>
            </a:r>
            <a:r>
              <a:rPr lang="ru-RU" dirty="0" smtClean="0"/>
              <a:t>» для компьютеров «</a:t>
            </a:r>
            <a:r>
              <a:rPr lang="ru-RU" dirty="0" err="1" smtClean="0"/>
              <a:t>Apple</a:t>
            </a:r>
            <a:r>
              <a:rPr lang="ru-RU" dirty="0" smtClean="0"/>
              <a:t> II» с текстовым вводом команд; выпуск японской компанией «</a:t>
            </a:r>
            <a:r>
              <a:rPr lang="ru-RU" dirty="0" err="1" smtClean="0"/>
              <a:t>Nintendo</a:t>
            </a:r>
            <a:r>
              <a:rPr lang="ru-RU" dirty="0" smtClean="0"/>
              <a:t>» небольших карманных консолей на батарейках и с </a:t>
            </a:r>
            <a:r>
              <a:rPr lang="ru-RU" dirty="0" err="1" smtClean="0"/>
              <a:t>ЖК-экранами</a:t>
            </a:r>
            <a:r>
              <a:rPr lang="ru-RU" dirty="0" smtClean="0"/>
              <a:t> «</a:t>
            </a:r>
            <a:r>
              <a:rPr lang="ru-RU" dirty="0" err="1" smtClean="0"/>
              <a:t>Game&amp;Watch</a:t>
            </a:r>
            <a:r>
              <a:rPr lang="ru-RU" dirty="0" smtClean="0"/>
              <a:t>»; создание игрового автомата «</a:t>
            </a:r>
            <a:r>
              <a:rPr lang="ru-RU" b="1" dirty="0" err="1" smtClean="0"/>
              <a:t>BattleZone</a:t>
            </a:r>
            <a:r>
              <a:rPr lang="ru-RU" dirty="0" smtClean="0"/>
              <a:t>» - управление  танком с видом из кабины от первого лица, векторная графика (только линии, без полигонов и текстур).</a:t>
            </a:r>
            <a:endParaRPr lang="ru-RU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37</a:t>
            </a:fld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642917"/>
            <a:ext cx="7072362" cy="577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38</a:t>
            </a:fld>
            <a:endParaRPr lang="ru-RU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428604"/>
            <a:ext cx="444031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678" y="2928934"/>
            <a:ext cx="4182044" cy="342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57183" y="1214422"/>
            <a:ext cx="8586817" cy="1311264"/>
          </a:xfrm>
        </p:spPr>
        <p:txBody>
          <a:bodyPr/>
          <a:lstStyle/>
          <a:p>
            <a:pPr algn="ctr"/>
            <a:r>
              <a:rPr lang="ru-RU" sz="3200" b="1" i="1" dirty="0" smtClean="0"/>
              <a:t>Массовое распространение домашних компьютеров.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b="1" i="1" dirty="0" smtClean="0"/>
              <a:t>Третье поколение игровых консолей (1981-1986)</a:t>
            </a:r>
            <a:endParaRPr lang="ru-RU" sz="32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42910" y="2786058"/>
            <a:ext cx="7858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1981 год - компания «IBM» начинает продажи своего первого персонального компьютера.</a:t>
            </a:r>
          </a:p>
          <a:p>
            <a:pPr algn="just"/>
            <a:r>
              <a:rPr lang="ru-RU" dirty="0" smtClean="0"/>
              <a:t>1982 год  - создан интернет (глобальная сеть). Точнее говоря, создан единый сетевой протокол передачи данных – TCP/IP, эта стандартизация позволила объединить разрозненные локальные сети в единую мировую сеть – интернет (идея единого протокола TCP/IP - 1974 ).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57158" y="214290"/>
            <a:ext cx="85011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1948 год - Создан алгоритм шахматной игры для компьютера. Авторы алгоритма - Алан Тьюринг и его коллега Д. Г. </a:t>
            </a:r>
            <a:r>
              <a:rPr lang="ru-RU" dirty="0" err="1" smtClean="0"/>
              <a:t>Чемпернаун</a:t>
            </a:r>
            <a:r>
              <a:rPr lang="ru-RU" dirty="0" smtClean="0"/>
              <a:t>. </a:t>
            </a:r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1950 год - Выпущена статья о разработке шахматной программы для компьютера. Автор - Клод Шеннон. Статья «Программирование шахматных игр для компьютера» была официально опубликована в журнале «</a:t>
            </a:r>
            <a:r>
              <a:rPr lang="ru-RU" dirty="0" err="1" smtClean="0"/>
              <a:t>Philosophical</a:t>
            </a:r>
            <a:r>
              <a:rPr lang="ru-RU" dirty="0" smtClean="0"/>
              <a:t> </a:t>
            </a:r>
            <a:r>
              <a:rPr lang="ru-RU" dirty="0" err="1" smtClean="0"/>
              <a:t>Magazine</a:t>
            </a:r>
            <a:r>
              <a:rPr lang="ru-RU" dirty="0" smtClean="0"/>
              <a:t>». Написана первая шахматная программа «TUROCHAMP», создатель - доктор Дитрих Принц.</a:t>
            </a:r>
            <a:endParaRPr lang="ru-RU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40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85786" y="1071546"/>
            <a:ext cx="7858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 В продажу поступают 8-битные компьютеры «</a:t>
            </a:r>
            <a:r>
              <a:rPr lang="ru-RU" dirty="0" err="1" smtClean="0"/>
              <a:t>Commodore</a:t>
            </a:r>
            <a:r>
              <a:rPr lang="ru-RU" dirty="0" smtClean="0"/>
              <a:t> 64» и «ZX </a:t>
            </a:r>
            <a:r>
              <a:rPr lang="ru-RU" dirty="0" err="1" smtClean="0"/>
              <a:t>Spectrum</a:t>
            </a:r>
            <a:r>
              <a:rPr lang="ru-RU" dirty="0" smtClean="0"/>
              <a:t>» с возможностью </a:t>
            </a:r>
            <a:r>
              <a:rPr lang="ru-RU" dirty="0" err="1" smtClean="0"/>
              <a:t>отрисовки</a:t>
            </a:r>
            <a:r>
              <a:rPr lang="ru-RU" dirty="0" smtClean="0"/>
              <a:t> цветного изображения, внешние носители информации - плёночные аудиокассеты. Из-за низкой цены домашние компьютеры вытесняют игровые приставки - в США происходит закат игровых консолей второго поколения</a:t>
            </a:r>
            <a:endParaRPr lang="ru-RU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41</a:t>
            </a:fld>
            <a:endParaRPr lang="ru-RU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14290"/>
            <a:ext cx="459754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686" y="2639519"/>
            <a:ext cx="4543436" cy="372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00034" y="785794"/>
            <a:ext cx="80724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1983 год - создание приставки «</a:t>
            </a:r>
            <a:r>
              <a:rPr lang="ru-RU" dirty="0" err="1" smtClean="0"/>
              <a:t>Nintendo</a:t>
            </a:r>
            <a:r>
              <a:rPr lang="ru-RU" dirty="0" smtClean="0"/>
              <a:t> </a:t>
            </a:r>
            <a:r>
              <a:rPr lang="ru-RU" dirty="0" err="1" smtClean="0"/>
              <a:t>Entertainment</a:t>
            </a:r>
            <a:r>
              <a:rPr lang="ru-RU" dirty="0" smtClean="0"/>
              <a:t> </a:t>
            </a:r>
            <a:r>
              <a:rPr lang="ru-RU" dirty="0" err="1" smtClean="0"/>
              <a:t>System</a:t>
            </a:r>
            <a:r>
              <a:rPr lang="ru-RU" dirty="0" smtClean="0"/>
              <a:t>» (NES = </a:t>
            </a:r>
            <a:r>
              <a:rPr lang="ru-RU" dirty="0" err="1" smtClean="0"/>
              <a:t>Dendy</a:t>
            </a:r>
            <a:r>
              <a:rPr lang="ru-RU" dirty="0" smtClean="0"/>
              <a:t>), новый приставочный бум;  первая игра с видеовставками (</a:t>
            </a:r>
            <a:r>
              <a:rPr lang="ru-RU" dirty="0" err="1" smtClean="0"/>
              <a:t>кат-сценами</a:t>
            </a:r>
            <a:r>
              <a:rPr lang="ru-RU" dirty="0" smtClean="0"/>
              <a:t>); создание игрового автомата «</a:t>
            </a:r>
            <a:r>
              <a:rPr lang="ru-RU" b="1" dirty="0" err="1" smtClean="0"/>
              <a:t>Dragon's</a:t>
            </a:r>
            <a:r>
              <a:rPr lang="ru-RU" b="1" dirty="0" smtClean="0"/>
              <a:t> </a:t>
            </a:r>
            <a:r>
              <a:rPr lang="ru-RU" b="1" dirty="0" err="1" smtClean="0"/>
              <a:t>Lair</a:t>
            </a:r>
            <a:r>
              <a:rPr lang="ru-RU" dirty="0" smtClean="0"/>
              <a:t>» с запуском игры с оптического диска </a:t>
            </a:r>
            <a:r>
              <a:rPr lang="ru-RU" dirty="0" err="1" smtClean="0"/>
              <a:t>LaserDisc</a:t>
            </a:r>
            <a:r>
              <a:rPr lang="ru-RU" dirty="0" smtClean="0"/>
              <a:t> (типа CD, только запись аналоговая и диск размером с грампластинку), игра- интерактивный мультфильм. </a:t>
            </a:r>
            <a:endParaRPr lang="ru-RU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00034" y="785794"/>
            <a:ext cx="80724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 10 ноября 1983 года фирма «</a:t>
            </a:r>
            <a:r>
              <a:rPr lang="ru-RU" dirty="0" err="1" smtClean="0"/>
              <a:t>Microsoft</a:t>
            </a:r>
            <a:r>
              <a:rPr lang="ru-RU" dirty="0" smtClean="0"/>
              <a:t>» официально представила публике свою новую операционную систему «</a:t>
            </a:r>
            <a:r>
              <a:rPr lang="ru-RU" dirty="0" err="1" smtClean="0"/>
              <a:t>Windows</a:t>
            </a:r>
            <a:r>
              <a:rPr lang="ru-RU" dirty="0" smtClean="0"/>
              <a:t>» («</a:t>
            </a:r>
            <a:r>
              <a:rPr lang="ru-RU" dirty="0" err="1" smtClean="0"/>
              <a:t>Windows</a:t>
            </a:r>
            <a:r>
              <a:rPr lang="ru-RU" dirty="0" smtClean="0"/>
              <a:t>» выглядела примитивно на фоне разработок фирмы «</a:t>
            </a:r>
            <a:r>
              <a:rPr lang="ru-RU" dirty="0" err="1" smtClean="0"/>
              <a:t>Apple</a:t>
            </a:r>
            <a:r>
              <a:rPr lang="ru-RU" dirty="0" smtClean="0"/>
              <a:t>», но именно ОС «</a:t>
            </a:r>
            <a:r>
              <a:rPr lang="ru-RU" dirty="0" err="1" smtClean="0"/>
              <a:t>Windows</a:t>
            </a:r>
            <a:r>
              <a:rPr lang="ru-RU" dirty="0" smtClean="0"/>
              <a:t>» сделала управление компьютерами понятнее и проще для большинства обычных людей, а значит в несколько раз увеличила аудиторию потенциальных компьютерных пользователей).</a:t>
            </a:r>
            <a:endParaRPr lang="ru-RU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44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42910" y="714356"/>
            <a:ext cx="800105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1984 год - фирма «</a:t>
            </a:r>
            <a:r>
              <a:rPr lang="ru-RU" dirty="0" err="1" smtClean="0"/>
              <a:t>Apple</a:t>
            </a:r>
            <a:r>
              <a:rPr lang="ru-RU" dirty="0" smtClean="0"/>
              <a:t>» выпустила свой новый компьютер «</a:t>
            </a:r>
            <a:r>
              <a:rPr lang="ru-RU" dirty="0" err="1" smtClean="0"/>
              <a:t>Macintosh</a:t>
            </a:r>
            <a:r>
              <a:rPr lang="ru-RU" dirty="0" smtClean="0"/>
              <a:t>» (</a:t>
            </a:r>
            <a:r>
              <a:rPr lang="ru-RU" dirty="0" err="1" smtClean="0"/>
              <a:t>Mac</a:t>
            </a:r>
            <a:r>
              <a:rPr lang="ru-RU" dirty="0" smtClean="0"/>
              <a:t>), за первые 6 месяцев было продано 100 000 штук. Фирма «IBM» выпускает компьютер «IBM PC AT» (286)  - этот компьютер впервые поддерживал цветное изображение с поддержкой 16 цветов (EGA). Внешние данные считывались с 5,25-дюймовых и 3,5-дюймовых дискет. Создан </a:t>
            </a:r>
            <a:r>
              <a:rPr lang="ru-RU" dirty="0" err="1" smtClean="0"/>
              <a:t>квест</a:t>
            </a:r>
            <a:r>
              <a:rPr lang="ru-RU" dirty="0" smtClean="0"/>
              <a:t> «</a:t>
            </a:r>
            <a:r>
              <a:rPr lang="ru-RU" b="1" dirty="0" err="1" smtClean="0"/>
              <a:t>King's</a:t>
            </a:r>
            <a:r>
              <a:rPr lang="ru-RU" b="1" dirty="0" smtClean="0"/>
              <a:t> </a:t>
            </a:r>
            <a:r>
              <a:rPr lang="ru-RU" b="1" dirty="0" err="1" smtClean="0"/>
              <a:t>Quest</a:t>
            </a:r>
            <a:r>
              <a:rPr lang="ru-RU" dirty="0" smtClean="0"/>
              <a:t>». Создатели – фирма «</a:t>
            </a:r>
            <a:r>
              <a:rPr lang="ru-RU" dirty="0" err="1" smtClean="0"/>
              <a:t>Sierra</a:t>
            </a:r>
            <a:r>
              <a:rPr lang="ru-RU" dirty="0" smtClean="0"/>
              <a:t> </a:t>
            </a:r>
            <a:r>
              <a:rPr lang="ru-RU" dirty="0" err="1" smtClean="0"/>
              <a:t>On-Line</a:t>
            </a:r>
            <a:r>
              <a:rPr lang="ru-RU" dirty="0" smtClean="0"/>
              <a:t>». Игра представляла собой </a:t>
            </a:r>
            <a:r>
              <a:rPr lang="ru-RU" dirty="0" err="1" smtClean="0"/>
              <a:t>квест</a:t>
            </a:r>
            <a:r>
              <a:rPr lang="ru-RU" dirty="0" smtClean="0"/>
              <a:t> с видом от третьего лица. Перемещением персонажа нужно было управлять клавишами стрелок, а команды нужно было вводить текстом. </a:t>
            </a:r>
            <a:r>
              <a:rPr lang="ru-RU" dirty="0" err="1" smtClean="0"/>
              <a:t>GameBoy</a:t>
            </a:r>
            <a:r>
              <a:rPr lang="ru-RU" dirty="0" smtClean="0"/>
              <a:t>).</a:t>
            </a:r>
            <a:endParaRPr lang="ru-RU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45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28596" y="285728"/>
            <a:ext cx="8001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Разработана  игра «</a:t>
            </a:r>
            <a:r>
              <a:rPr lang="ru-RU" b="1" dirty="0" err="1" smtClean="0"/>
              <a:t>Tetris</a:t>
            </a:r>
            <a:r>
              <a:rPr lang="ru-RU" dirty="0" smtClean="0"/>
              <a:t>» (автор - Алексей Пажитнов, работник ВЦ Академии наук СССР,  на компьютере «Электроника-60») . В  1986 году игра издаётся в США на компьютерах IBM PC, в 1989 году выходит на карманных консолях </a:t>
            </a:r>
            <a:r>
              <a:rPr lang="ru-RU" dirty="0" err="1" smtClean="0"/>
              <a:t>GameBoy</a:t>
            </a:r>
            <a:r>
              <a:rPr lang="ru-RU" dirty="0" smtClean="0"/>
              <a:t>).</a:t>
            </a:r>
            <a:endParaRPr lang="ru-RU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571744"/>
            <a:ext cx="441790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500306"/>
            <a:ext cx="4500562" cy="370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46</a:t>
            </a:fld>
            <a:endParaRPr lang="ru-RU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85728"/>
            <a:ext cx="4030666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0308" y="2928934"/>
            <a:ext cx="4303637" cy="3538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47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42910" y="642918"/>
            <a:ext cx="77867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1985 год - создание легендарной игры «</a:t>
            </a:r>
            <a:r>
              <a:rPr lang="ru-RU" b="1" dirty="0" err="1" smtClean="0"/>
              <a:t>Super</a:t>
            </a:r>
            <a:r>
              <a:rPr lang="ru-RU" b="1" dirty="0" smtClean="0"/>
              <a:t> </a:t>
            </a:r>
            <a:r>
              <a:rPr lang="ru-RU" b="1" dirty="0" err="1" smtClean="0"/>
              <a:t>Mario</a:t>
            </a:r>
            <a:r>
              <a:rPr lang="ru-RU" b="1" dirty="0" smtClean="0"/>
              <a:t> </a:t>
            </a:r>
            <a:r>
              <a:rPr lang="ru-RU" b="1" dirty="0" err="1" smtClean="0"/>
              <a:t>Bros</a:t>
            </a:r>
            <a:r>
              <a:rPr lang="ru-RU" b="1" dirty="0" smtClean="0"/>
              <a:t>.</a:t>
            </a:r>
            <a:r>
              <a:rPr lang="ru-RU" dirty="0" smtClean="0"/>
              <a:t>» для консоли «NES»; создание игры «</a:t>
            </a:r>
            <a:r>
              <a:rPr lang="ru-RU" b="1" dirty="0" err="1" smtClean="0"/>
              <a:t>Battle</a:t>
            </a:r>
            <a:r>
              <a:rPr lang="ru-RU" b="1" dirty="0" smtClean="0"/>
              <a:t> </a:t>
            </a:r>
            <a:r>
              <a:rPr lang="ru-RU" b="1" dirty="0" err="1" smtClean="0"/>
              <a:t>City</a:t>
            </a:r>
            <a:r>
              <a:rPr lang="ru-RU" dirty="0" smtClean="0"/>
              <a:t>» («</a:t>
            </a:r>
            <a:r>
              <a:rPr lang="ru-RU" dirty="0" err="1" smtClean="0"/>
              <a:t>Танчики</a:t>
            </a:r>
            <a:r>
              <a:rPr lang="ru-RU" dirty="0" smtClean="0"/>
              <a:t>»);  первая коммерческая игра в жанре MUD «</a:t>
            </a:r>
            <a:r>
              <a:rPr lang="ru-RU" b="1" dirty="0" err="1" smtClean="0"/>
              <a:t>Island</a:t>
            </a:r>
            <a:r>
              <a:rPr lang="ru-RU" b="1" dirty="0" smtClean="0"/>
              <a:t> </a:t>
            </a:r>
            <a:r>
              <a:rPr lang="ru-RU" b="1" dirty="0" err="1" smtClean="0"/>
              <a:t>of</a:t>
            </a:r>
            <a:r>
              <a:rPr lang="ru-RU" b="1" dirty="0" smtClean="0"/>
              <a:t> </a:t>
            </a:r>
            <a:r>
              <a:rPr lang="ru-RU" b="1" dirty="0" err="1" smtClean="0"/>
              <a:t>Kesmai</a:t>
            </a:r>
            <a:r>
              <a:rPr lang="ru-RU" dirty="0" smtClean="0"/>
              <a:t>»; </a:t>
            </a:r>
            <a:r>
              <a:rPr lang="ru-RU" dirty="0" err="1" smtClean="0"/>
              <a:t>онлайн-игра</a:t>
            </a:r>
            <a:r>
              <a:rPr lang="ru-RU" dirty="0" smtClean="0"/>
              <a:t> «</a:t>
            </a:r>
            <a:r>
              <a:rPr lang="ru-RU" b="1" dirty="0" err="1" smtClean="0"/>
              <a:t>Habitat</a:t>
            </a:r>
            <a:r>
              <a:rPr lang="ru-RU" dirty="0" smtClean="0"/>
              <a:t>» от «</a:t>
            </a:r>
            <a:r>
              <a:rPr lang="ru-RU" dirty="0" err="1" smtClean="0"/>
              <a:t>Lucasfilm</a:t>
            </a:r>
            <a:r>
              <a:rPr lang="ru-RU" dirty="0" smtClean="0"/>
              <a:t> </a:t>
            </a:r>
            <a:r>
              <a:rPr lang="ru-RU" dirty="0" err="1" smtClean="0"/>
              <a:t>Games</a:t>
            </a:r>
            <a:r>
              <a:rPr lang="ru-RU" dirty="0" smtClean="0"/>
              <a:t>» с  полноценной цветной графикой и красочным интерфейсом - игроки большую часть времени общались между собой, одевали своих персонажей, покупали виртуальные вещи, жили в виртуальной квартире. </a:t>
            </a:r>
            <a:endParaRPr lang="ru-R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48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71472" y="642918"/>
            <a:ext cx="79296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1986 год - выходит приключенческая игра «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Legend</a:t>
            </a:r>
            <a:r>
              <a:rPr lang="ru-RU" b="1" dirty="0" smtClean="0"/>
              <a:t> </a:t>
            </a:r>
            <a:r>
              <a:rPr lang="ru-RU" b="1" dirty="0" err="1" smtClean="0"/>
              <a:t>of</a:t>
            </a:r>
            <a:r>
              <a:rPr lang="ru-RU" b="1" dirty="0" smtClean="0"/>
              <a:t> </a:t>
            </a:r>
            <a:r>
              <a:rPr lang="ru-RU" b="1" dirty="0" err="1" smtClean="0"/>
              <a:t>Zelda</a:t>
            </a:r>
            <a:r>
              <a:rPr lang="ru-RU" dirty="0" smtClean="0"/>
              <a:t>» (</a:t>
            </a:r>
            <a:r>
              <a:rPr lang="ru-RU" dirty="0" err="1" smtClean="0"/>
              <a:t>Nintendo</a:t>
            </a:r>
            <a:r>
              <a:rPr lang="ru-RU" dirty="0" smtClean="0"/>
              <a:t>) - новый игровой жанр, включающий такие понятия как «смена оружия», «поиск секретов», «нейтральный персонаж», «игровой магазин», «игровая карта», «сохранение». Вышла первая японская ролевая игра «</a:t>
            </a:r>
            <a:r>
              <a:rPr lang="ru-RU" b="1" dirty="0" err="1" smtClean="0"/>
              <a:t>Dragon</a:t>
            </a:r>
            <a:r>
              <a:rPr lang="ru-RU" b="1" dirty="0" smtClean="0"/>
              <a:t> </a:t>
            </a:r>
            <a:r>
              <a:rPr lang="ru-RU" b="1" dirty="0" err="1" smtClean="0"/>
              <a:t>Quest</a:t>
            </a:r>
            <a:r>
              <a:rPr lang="ru-RU" dirty="0" smtClean="0"/>
              <a:t>». Японские ролевые игры существенно отличались от тех, что создавали на западе. Их причислили к отдельному жанру «</a:t>
            </a:r>
            <a:r>
              <a:rPr lang="ru-RU" dirty="0" err="1" smtClean="0"/>
              <a:t>jRPG</a:t>
            </a:r>
            <a:r>
              <a:rPr lang="ru-RU" dirty="0" smtClean="0"/>
              <a:t>».</a:t>
            </a:r>
            <a:endParaRPr lang="ru-R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49</a:t>
            </a:fld>
            <a:endParaRPr lang="ru-RU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85728"/>
            <a:ext cx="465420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124702"/>
            <a:ext cx="4043370" cy="3304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85720" y="563969"/>
            <a:ext cx="8501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1951 год - Появилась идея (без каких-либо практических наработок или результатов) создания интерактивного телевидения на основе компьютеров. Идею предложил инженер Ральф </a:t>
            </a:r>
            <a:r>
              <a:rPr lang="ru-RU" dirty="0" err="1" smtClean="0"/>
              <a:t>Баэр</a:t>
            </a:r>
            <a:r>
              <a:rPr lang="ru-RU" dirty="0" smtClean="0"/>
              <a:t> (</a:t>
            </a:r>
            <a:r>
              <a:rPr lang="ru-RU" dirty="0" err="1" smtClean="0"/>
              <a:t>Ralph</a:t>
            </a:r>
            <a:r>
              <a:rPr lang="ru-RU" dirty="0" smtClean="0"/>
              <a:t> </a:t>
            </a:r>
            <a:r>
              <a:rPr lang="ru-RU" dirty="0" err="1" smtClean="0"/>
              <a:t>Baer</a:t>
            </a:r>
            <a:r>
              <a:rPr lang="ru-RU" dirty="0" smtClean="0"/>
              <a:t>). </a:t>
            </a:r>
            <a:endParaRPr lang="ru-RU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Качественное развитие графики и звука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42910" y="2357430"/>
            <a:ext cx="80010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1987 год - новый стандарт для компьютерных видеокарт – VGA (256 цветов) и первая компьютерная звуковая карта «</a:t>
            </a:r>
            <a:r>
              <a:rPr lang="ru-RU" dirty="0" err="1" smtClean="0"/>
              <a:t>AdLib</a:t>
            </a:r>
            <a:r>
              <a:rPr lang="ru-RU" dirty="0" smtClean="0"/>
              <a:t>»; создание игры «</a:t>
            </a:r>
            <a:r>
              <a:rPr lang="ru-RU" b="1" dirty="0" err="1" smtClean="0"/>
              <a:t>Maniac</a:t>
            </a:r>
            <a:r>
              <a:rPr lang="ru-RU" b="1" dirty="0" smtClean="0"/>
              <a:t> </a:t>
            </a:r>
            <a:r>
              <a:rPr lang="ru-RU" b="1" dirty="0" err="1" smtClean="0"/>
              <a:t>Mansion</a:t>
            </a:r>
            <a:r>
              <a:rPr lang="ru-RU" dirty="0" smtClean="0"/>
              <a:t>» от фирмы «</a:t>
            </a:r>
            <a:r>
              <a:rPr lang="ru-RU" dirty="0" err="1" smtClean="0"/>
              <a:t>LucasFilm</a:t>
            </a:r>
            <a:r>
              <a:rPr lang="ru-RU" dirty="0" smtClean="0"/>
              <a:t>» для компьютеров «</a:t>
            </a:r>
            <a:r>
              <a:rPr lang="ru-RU" dirty="0" err="1" smtClean="0"/>
              <a:t>Commodore</a:t>
            </a:r>
            <a:r>
              <a:rPr lang="ru-RU" dirty="0" smtClean="0"/>
              <a:t> 64» - разработчики впервые отказались от текстовых команд в пользу компьютерной мыши; создана игра «</a:t>
            </a:r>
            <a:r>
              <a:rPr lang="ru-RU" b="1" dirty="0" err="1" smtClean="0"/>
              <a:t>Final</a:t>
            </a:r>
            <a:r>
              <a:rPr lang="ru-RU" b="1" dirty="0" smtClean="0"/>
              <a:t> </a:t>
            </a:r>
            <a:r>
              <a:rPr lang="ru-RU" b="1" dirty="0" err="1" smtClean="0"/>
              <a:t>Fantasy</a:t>
            </a:r>
            <a:r>
              <a:rPr lang="ru-RU" dirty="0" smtClean="0"/>
              <a:t>» в жанре «</a:t>
            </a:r>
            <a:r>
              <a:rPr lang="ru-RU" dirty="0" err="1" smtClean="0"/>
              <a:t>jRPG</a:t>
            </a:r>
            <a:r>
              <a:rPr lang="ru-RU" dirty="0" smtClean="0"/>
              <a:t>» от фирмы «</a:t>
            </a:r>
            <a:r>
              <a:rPr lang="ru-RU" dirty="0" err="1" smtClean="0"/>
              <a:t>Square</a:t>
            </a:r>
            <a:r>
              <a:rPr lang="ru-RU" dirty="0" smtClean="0"/>
              <a:t> </a:t>
            </a:r>
            <a:r>
              <a:rPr lang="ru-RU" dirty="0" err="1" smtClean="0"/>
              <a:t>Enix</a:t>
            </a:r>
            <a:r>
              <a:rPr lang="ru-RU" dirty="0" smtClean="0"/>
              <a:t>» для консоли «NES»  - начало самой многочисленной серии игр.</a:t>
            </a:r>
            <a:endParaRPr lang="ru-RU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500042"/>
            <a:ext cx="6429420" cy="528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57224" y="785794"/>
            <a:ext cx="77867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1988 год - выход японской игровой приставки «</a:t>
            </a:r>
            <a:r>
              <a:rPr lang="ru-RU" dirty="0" err="1" smtClean="0"/>
              <a:t>Sega</a:t>
            </a:r>
            <a:r>
              <a:rPr lang="ru-RU" dirty="0" smtClean="0"/>
              <a:t> </a:t>
            </a:r>
            <a:r>
              <a:rPr lang="ru-RU" dirty="0" err="1" smtClean="0"/>
              <a:t>Mega</a:t>
            </a:r>
            <a:r>
              <a:rPr lang="ru-RU" dirty="0" smtClean="0"/>
              <a:t> </a:t>
            </a:r>
            <a:r>
              <a:rPr lang="ru-RU" dirty="0" err="1" smtClean="0"/>
              <a:t>Drive</a:t>
            </a:r>
            <a:r>
              <a:rPr lang="ru-RU" dirty="0" smtClean="0"/>
              <a:t>» (16 битная графика, 16 битный звук,  позже появились дополнительное  устройство для считывания CD-дисков и модем для подключения к компьютерной сети) - самой популярной игровой консоли 4-го поколения, всего было продано  29 млн. штук.</a:t>
            </a:r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1989 год - выход карманной игровой консоли «</a:t>
            </a:r>
            <a:r>
              <a:rPr lang="ru-RU" dirty="0" err="1" smtClean="0"/>
              <a:t>GameBoy</a:t>
            </a:r>
            <a:r>
              <a:rPr lang="ru-RU" dirty="0" smtClean="0"/>
              <a:t>» от  «</a:t>
            </a:r>
            <a:r>
              <a:rPr lang="ru-RU" dirty="0" err="1" smtClean="0"/>
              <a:t>Nintendo</a:t>
            </a:r>
            <a:r>
              <a:rPr lang="ru-RU" dirty="0" smtClean="0"/>
              <a:t>», продано 120 млн. копий консоли. Создан первый градостроительный симулятор «</a:t>
            </a:r>
            <a:r>
              <a:rPr lang="ru-RU" b="1" dirty="0" err="1" smtClean="0"/>
              <a:t>SimCity</a:t>
            </a:r>
            <a:r>
              <a:rPr lang="ru-RU" dirty="0" smtClean="0"/>
              <a:t>». </a:t>
            </a:r>
            <a:endParaRPr lang="ru-RU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28"/>
            <a:ext cx="470277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7686" y="2995580"/>
            <a:ext cx="4195771" cy="34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54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57158" y="714356"/>
            <a:ext cx="821537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1990 год - создан современный интернет (</a:t>
            </a:r>
            <a:r>
              <a:rPr lang="ru-RU" dirty="0" err="1" smtClean="0"/>
              <a:t>World</a:t>
            </a:r>
            <a:r>
              <a:rPr lang="ru-RU" dirty="0" smtClean="0"/>
              <a:t> </a:t>
            </a:r>
            <a:r>
              <a:rPr lang="ru-RU" dirty="0" err="1" smtClean="0"/>
              <a:t>Wide</a:t>
            </a:r>
            <a:r>
              <a:rPr lang="ru-RU" dirty="0" smtClean="0"/>
              <a:t> </a:t>
            </a:r>
            <a:r>
              <a:rPr lang="ru-RU" dirty="0" err="1" smtClean="0"/>
              <a:t>Web</a:t>
            </a:r>
            <a:r>
              <a:rPr lang="ru-RU" dirty="0" smtClean="0"/>
              <a:t>, WWW). </a:t>
            </a:r>
          </a:p>
          <a:p>
            <a:pPr algn="just"/>
            <a:r>
              <a:rPr lang="ru-RU" dirty="0" smtClean="0"/>
              <a:t>1991 год - </a:t>
            </a:r>
            <a:r>
              <a:rPr lang="ru-RU" dirty="0" err="1" smtClean="0"/>
              <a:t>Nintendo</a:t>
            </a:r>
            <a:r>
              <a:rPr lang="ru-RU" dirty="0" smtClean="0"/>
              <a:t> выпускает свою консоль четвёртого поколения – </a:t>
            </a:r>
            <a:r>
              <a:rPr lang="ru-RU" dirty="0" err="1" smtClean="0"/>
              <a:t>Super</a:t>
            </a:r>
            <a:r>
              <a:rPr lang="ru-RU" dirty="0" smtClean="0"/>
              <a:t> NES (SNES), всего было продано 49 млн. </a:t>
            </a:r>
          </a:p>
          <a:p>
            <a:pPr algn="just"/>
            <a:r>
              <a:rPr lang="ru-RU" dirty="0" smtClean="0"/>
              <a:t>На </a:t>
            </a:r>
            <a:r>
              <a:rPr lang="ru-RU" dirty="0" err="1" smtClean="0"/>
              <a:t>Sega</a:t>
            </a:r>
            <a:r>
              <a:rPr lang="ru-RU" dirty="0" smtClean="0"/>
              <a:t> </a:t>
            </a:r>
            <a:r>
              <a:rPr lang="ru-RU" dirty="0" err="1" smtClean="0"/>
              <a:t>Mega</a:t>
            </a:r>
            <a:r>
              <a:rPr lang="ru-RU" dirty="0" smtClean="0"/>
              <a:t> </a:t>
            </a:r>
            <a:r>
              <a:rPr lang="ru-RU" dirty="0" err="1" smtClean="0"/>
              <a:t>Drive</a:t>
            </a:r>
            <a:r>
              <a:rPr lang="ru-RU" dirty="0" smtClean="0"/>
              <a:t> выходит игра «</a:t>
            </a:r>
            <a:r>
              <a:rPr lang="ru-RU" b="1" dirty="0" err="1" smtClean="0"/>
              <a:t>Sonic</a:t>
            </a:r>
            <a:r>
              <a:rPr lang="ru-RU" b="1" dirty="0" smtClean="0"/>
              <a:t> 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Hedgehog</a:t>
            </a:r>
            <a:r>
              <a:rPr lang="ru-RU" dirty="0" smtClean="0"/>
              <a:t>»  - о синем ёжике </a:t>
            </a:r>
            <a:r>
              <a:rPr lang="ru-RU" dirty="0" err="1" smtClean="0"/>
              <a:t>Сонике</a:t>
            </a:r>
            <a:r>
              <a:rPr lang="ru-RU" dirty="0" smtClean="0"/>
              <a:t>, бегающем по экрану со сверхзвуковой скоростью. Игра стала самой популярной игрой на консоли. </a:t>
            </a:r>
          </a:p>
          <a:p>
            <a:pPr algn="just"/>
            <a:r>
              <a:rPr lang="ru-RU" dirty="0" smtClean="0"/>
              <a:t>На компьютерах выходит игра </a:t>
            </a:r>
            <a:r>
              <a:rPr lang="ru-RU" b="1" dirty="0" err="1" smtClean="0"/>
              <a:t>Civilization</a:t>
            </a:r>
            <a:r>
              <a:rPr lang="ru-RU" dirty="0" smtClean="0"/>
              <a:t> -родоначальник жанра «Глобальные стратегии». </a:t>
            </a:r>
          </a:p>
          <a:p>
            <a:pPr algn="just"/>
            <a:r>
              <a:rPr lang="ru-RU" dirty="0" smtClean="0"/>
              <a:t>Создана первая графическая ролевая </a:t>
            </a:r>
            <a:r>
              <a:rPr lang="ru-RU" dirty="0" err="1" smtClean="0"/>
              <a:t>онлайн-игра</a:t>
            </a:r>
            <a:r>
              <a:rPr lang="ru-RU" dirty="0" smtClean="0"/>
              <a:t> - </a:t>
            </a:r>
            <a:r>
              <a:rPr lang="ru-RU" b="1" dirty="0" err="1" smtClean="0"/>
              <a:t>Neverwinter</a:t>
            </a:r>
            <a:r>
              <a:rPr lang="ru-RU" b="1" dirty="0" smtClean="0"/>
              <a:t> </a:t>
            </a:r>
            <a:r>
              <a:rPr lang="ru-RU" b="1" dirty="0" err="1" smtClean="0"/>
              <a:t>Nights</a:t>
            </a:r>
            <a:r>
              <a:rPr lang="ru-RU" dirty="0" smtClean="0"/>
              <a:t>. </a:t>
            </a:r>
            <a:endParaRPr lang="ru-RU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55</a:t>
            </a:fld>
            <a:endParaRPr lang="ru-RU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85728"/>
            <a:ext cx="487069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3289526"/>
            <a:ext cx="4071945" cy="324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Переход к трёхмерной графике (1992)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42910" y="1785926"/>
            <a:ext cx="80010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1992 год - первая в мире игра в жанре «трёхмерный боевик» (3D-Action) «</a:t>
            </a:r>
            <a:r>
              <a:rPr lang="ru-RU" b="1" dirty="0" err="1" smtClean="0"/>
              <a:t>Wolfenstein</a:t>
            </a:r>
            <a:r>
              <a:rPr lang="ru-RU" b="1" dirty="0" smtClean="0"/>
              <a:t> 3D</a:t>
            </a:r>
            <a:r>
              <a:rPr lang="ru-RU" dirty="0" smtClean="0"/>
              <a:t>»; </a:t>
            </a:r>
            <a:r>
              <a:rPr lang="ru-RU" dirty="0" err="1" smtClean="0"/>
              <a:t>файтинг</a:t>
            </a:r>
            <a:r>
              <a:rPr lang="ru-RU" dirty="0" smtClean="0"/>
              <a:t> -игра «</a:t>
            </a:r>
            <a:r>
              <a:rPr lang="ru-RU" b="1" dirty="0" err="1" smtClean="0"/>
              <a:t>Mortal</a:t>
            </a:r>
            <a:r>
              <a:rPr lang="ru-RU" b="1" dirty="0" smtClean="0"/>
              <a:t> </a:t>
            </a:r>
            <a:r>
              <a:rPr lang="ru-RU" b="1" dirty="0" err="1" smtClean="0"/>
              <a:t>Kombat</a:t>
            </a:r>
            <a:r>
              <a:rPr lang="ru-RU" dirty="0" smtClean="0"/>
              <a:t>» (впервые использовались не нарисованные спрайты, а </a:t>
            </a:r>
            <a:r>
              <a:rPr lang="ru-RU" dirty="0" err="1" smtClean="0"/>
              <a:t>видеоанимации</a:t>
            </a:r>
            <a:r>
              <a:rPr lang="ru-RU" dirty="0" smtClean="0"/>
              <a:t> , снятые с настоящих актеров), первая стратегия в реальном времени (RTS) «</a:t>
            </a:r>
            <a:r>
              <a:rPr lang="ru-RU" b="1" dirty="0" err="1" smtClean="0"/>
              <a:t>Dune</a:t>
            </a:r>
            <a:r>
              <a:rPr lang="ru-RU" b="1" dirty="0" smtClean="0"/>
              <a:t> II</a:t>
            </a:r>
            <a:r>
              <a:rPr lang="ru-RU" dirty="0" smtClean="0"/>
              <a:t>» (система постройки баз и боевых единиц, придуманная в «</a:t>
            </a:r>
            <a:r>
              <a:rPr lang="ru-RU" dirty="0" err="1" smtClean="0"/>
              <a:t>Dune</a:t>
            </a:r>
            <a:r>
              <a:rPr lang="ru-RU" dirty="0" smtClean="0"/>
              <a:t> II» используется и по сей день в большинстве игр жанра RTS); первая игра в жанре ужасов (</a:t>
            </a:r>
            <a:r>
              <a:rPr lang="ru-RU" dirty="0" err="1" smtClean="0"/>
              <a:t>Survival</a:t>
            </a:r>
            <a:r>
              <a:rPr lang="ru-RU" dirty="0" smtClean="0"/>
              <a:t> </a:t>
            </a:r>
            <a:r>
              <a:rPr lang="ru-RU" dirty="0" err="1" smtClean="0"/>
              <a:t>Horror</a:t>
            </a:r>
            <a:r>
              <a:rPr lang="ru-RU" dirty="0" smtClean="0"/>
              <a:t>) «</a:t>
            </a:r>
            <a:r>
              <a:rPr lang="ru-RU" b="1" dirty="0" err="1" smtClean="0"/>
              <a:t>Alone</a:t>
            </a:r>
            <a:r>
              <a:rPr lang="ru-RU" b="1" dirty="0" smtClean="0"/>
              <a:t> </a:t>
            </a:r>
            <a:r>
              <a:rPr lang="ru-RU" b="1" dirty="0" err="1" smtClean="0"/>
              <a:t>in</a:t>
            </a:r>
            <a:r>
              <a:rPr lang="ru-RU" b="1" dirty="0" smtClean="0"/>
              <a:t> 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Dark</a:t>
            </a:r>
            <a:r>
              <a:rPr lang="ru-RU" dirty="0" smtClean="0"/>
              <a:t>».</a:t>
            </a:r>
            <a:endParaRPr lang="ru-RU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28596" y="714356"/>
            <a:ext cx="83582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1993 год – выход игры «</a:t>
            </a:r>
            <a:r>
              <a:rPr lang="ru-RU" b="1" dirty="0" err="1" smtClean="0"/>
              <a:t>Doom</a:t>
            </a:r>
            <a:r>
              <a:rPr lang="ru-RU" dirty="0" smtClean="0"/>
              <a:t>» в жанре 3D-Action, которая  популяризовала и задала основные направления развития жанра 3D-Action; создание стратегия «</a:t>
            </a:r>
            <a:r>
              <a:rPr lang="ru-RU" b="1" dirty="0" smtClean="0"/>
              <a:t>X-COM: UFO </a:t>
            </a:r>
            <a:r>
              <a:rPr lang="ru-RU" b="1" dirty="0" err="1" smtClean="0"/>
              <a:t>Defense</a:t>
            </a:r>
            <a:r>
              <a:rPr lang="ru-RU" dirty="0" smtClean="0"/>
              <a:t>» от компании «</a:t>
            </a:r>
            <a:r>
              <a:rPr lang="ru-RU" dirty="0" err="1" smtClean="0"/>
              <a:t>Microprose</a:t>
            </a:r>
            <a:r>
              <a:rPr lang="ru-RU" dirty="0" smtClean="0"/>
              <a:t>» с  развитой системой пошагового боя, она не считается устаревшей и по сей день.</a:t>
            </a:r>
            <a:endParaRPr lang="ru-RU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58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28596" y="1500174"/>
            <a:ext cx="81439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1994 год - </a:t>
            </a:r>
            <a:r>
              <a:rPr lang="ru-RU" dirty="0" err="1" smtClean="0"/>
              <a:t>Sony</a:t>
            </a:r>
            <a:r>
              <a:rPr lang="ru-RU" dirty="0" smtClean="0"/>
              <a:t> выпускает свою первую игровую консоль </a:t>
            </a:r>
            <a:r>
              <a:rPr lang="ru-RU" dirty="0" err="1" smtClean="0"/>
              <a:t>PlayStation</a:t>
            </a:r>
            <a:r>
              <a:rPr lang="ru-RU" dirty="0" smtClean="0"/>
              <a:t> - лучшую консоль 5-го поколения, продано более 102 млн. </a:t>
            </a:r>
          </a:p>
          <a:p>
            <a:pPr algn="just"/>
            <a:r>
              <a:rPr lang="ru-RU" dirty="0" smtClean="0"/>
              <a:t> Создана стратегия </a:t>
            </a:r>
            <a:r>
              <a:rPr lang="ru-RU" b="1" dirty="0" err="1" smtClean="0"/>
              <a:t>Warcraft</a:t>
            </a:r>
            <a:r>
              <a:rPr lang="ru-RU" b="1" dirty="0" smtClean="0"/>
              <a:t>: </a:t>
            </a:r>
            <a:r>
              <a:rPr lang="ru-RU" b="1" dirty="0" err="1" smtClean="0"/>
              <a:t>Orcs</a:t>
            </a:r>
            <a:r>
              <a:rPr lang="ru-RU" b="1" dirty="0" smtClean="0"/>
              <a:t> </a:t>
            </a:r>
            <a:r>
              <a:rPr lang="ru-RU" b="1" dirty="0" err="1" smtClean="0"/>
              <a:t>and</a:t>
            </a:r>
            <a:r>
              <a:rPr lang="ru-RU" b="1" dirty="0" smtClean="0"/>
              <a:t> </a:t>
            </a:r>
            <a:r>
              <a:rPr lang="ru-RU" b="1" dirty="0" err="1" smtClean="0"/>
              <a:t>Humans</a:t>
            </a:r>
            <a:r>
              <a:rPr lang="ru-RU" dirty="0" smtClean="0"/>
              <a:t> от компании </a:t>
            </a:r>
            <a:r>
              <a:rPr lang="ru-RU" dirty="0" err="1" smtClean="0"/>
              <a:t>Blizzard</a:t>
            </a:r>
            <a:r>
              <a:rPr lang="ru-RU" dirty="0" smtClean="0"/>
              <a:t>, которая стала лидером в жанре стратегий в реальном времени.</a:t>
            </a:r>
            <a:endParaRPr lang="ru-RU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59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42910" y="928670"/>
            <a:ext cx="80724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1995 год - первая специализированная выставка индустрии компьютерных видеоигр - </a:t>
            </a:r>
            <a:r>
              <a:rPr lang="ru-RU" dirty="0" err="1" smtClean="0"/>
              <a:t>Electronic</a:t>
            </a:r>
            <a:r>
              <a:rPr lang="ru-RU" dirty="0" smtClean="0"/>
              <a:t> </a:t>
            </a:r>
            <a:r>
              <a:rPr lang="ru-RU" dirty="0" err="1" smtClean="0"/>
              <a:t>Entertainment</a:t>
            </a:r>
            <a:r>
              <a:rPr lang="ru-RU" dirty="0" smtClean="0"/>
              <a:t> </a:t>
            </a:r>
            <a:r>
              <a:rPr lang="ru-RU" dirty="0" err="1" smtClean="0"/>
              <a:t>Expo</a:t>
            </a:r>
            <a:r>
              <a:rPr lang="ru-RU" dirty="0" smtClean="0"/>
              <a:t> (E3). Создание игры 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Terminator</a:t>
            </a:r>
            <a:r>
              <a:rPr lang="ru-RU" b="1" dirty="0" smtClean="0"/>
              <a:t>: </a:t>
            </a:r>
            <a:r>
              <a:rPr lang="ru-RU" b="1" dirty="0" err="1" smtClean="0"/>
              <a:t>Future</a:t>
            </a:r>
            <a:r>
              <a:rPr lang="ru-RU" b="1" dirty="0" smtClean="0"/>
              <a:t> </a:t>
            </a:r>
            <a:r>
              <a:rPr lang="ru-RU" b="1" dirty="0" err="1" smtClean="0"/>
              <a:t>Shock</a:t>
            </a:r>
            <a:r>
              <a:rPr lang="ru-RU" dirty="0" smtClean="0"/>
              <a:t> - 3D-Action с полностью свободным обзором мышью, а так же с трёхмерным окружением и врагами (в ранних трёхмерных играх эти объекты оставались двухмерными спрайтовыми).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4348" y="285728"/>
            <a:ext cx="7793037" cy="1143000"/>
          </a:xfrm>
        </p:spPr>
        <p:txBody>
          <a:bodyPr/>
          <a:lstStyle/>
          <a:p>
            <a:r>
              <a:rPr lang="ru-RU" b="1" i="1" dirty="0" smtClean="0"/>
              <a:t>Первые экземпляры игр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85720" y="1571613"/>
            <a:ext cx="83582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1952 год	- Создана первая логическая компьютерная игра «OXO» - компьютерная реализация «крестиков-ноликов» (поле 3х3, пользователь делал свой ход, после этого компьютер делал ответный ход). Игра была создана А.С. Дугласом во время его обучения на докторскую степень в Кембриджском университете (Великобритания). Дуглас писал свою диссертацию на тему взаимодействия человека и компьютера, а игру использовал как наглядную иллюстрацию. Игра существовала в единственном экземпляре на большом компьютере – </a:t>
            </a:r>
            <a:r>
              <a:rPr lang="ru-RU" dirty="0" err="1" smtClean="0"/>
              <a:t>мэйнфрейме</a:t>
            </a:r>
            <a:r>
              <a:rPr lang="ru-RU" dirty="0" smtClean="0"/>
              <a:t> EDSAC.</a:t>
            </a:r>
            <a:endParaRPr lang="ru-RU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642910" y="928670"/>
            <a:ext cx="80724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Создание пошаговой стратегии </a:t>
            </a:r>
            <a:r>
              <a:rPr lang="ru-RU" b="1" dirty="0" err="1" smtClean="0"/>
              <a:t>Heroes</a:t>
            </a:r>
            <a:r>
              <a:rPr lang="ru-RU" b="1" dirty="0" smtClean="0"/>
              <a:t> </a:t>
            </a:r>
            <a:r>
              <a:rPr lang="ru-RU" b="1" dirty="0" err="1" smtClean="0"/>
              <a:t>of</a:t>
            </a:r>
            <a:r>
              <a:rPr lang="ru-RU" b="1" dirty="0" smtClean="0"/>
              <a:t> </a:t>
            </a:r>
            <a:r>
              <a:rPr lang="ru-RU" b="1" dirty="0" err="1" smtClean="0"/>
              <a:t>Might</a:t>
            </a:r>
            <a:r>
              <a:rPr lang="ru-RU" b="1" dirty="0" smtClean="0"/>
              <a:t> </a:t>
            </a:r>
            <a:r>
              <a:rPr lang="ru-RU" b="1" dirty="0" err="1" smtClean="0"/>
              <a:t>and</a:t>
            </a:r>
            <a:r>
              <a:rPr lang="ru-RU" b="1" dirty="0" smtClean="0"/>
              <a:t> </a:t>
            </a:r>
            <a:r>
              <a:rPr lang="ru-RU" b="1" dirty="0" err="1" smtClean="0"/>
              <a:t>Magic</a:t>
            </a:r>
            <a:r>
              <a:rPr lang="ru-RU" b="1" dirty="0" smtClean="0"/>
              <a:t>,  </a:t>
            </a:r>
            <a:r>
              <a:rPr lang="ru-RU" dirty="0" smtClean="0"/>
              <a:t>гоночной игры </a:t>
            </a:r>
            <a:r>
              <a:rPr lang="ru-RU" b="1" dirty="0" err="1" smtClean="0"/>
              <a:t>Need</a:t>
            </a:r>
            <a:r>
              <a:rPr lang="ru-RU" b="1" dirty="0" smtClean="0"/>
              <a:t> </a:t>
            </a:r>
            <a:r>
              <a:rPr lang="ru-RU" b="1" dirty="0" err="1" smtClean="0"/>
              <a:t>for</a:t>
            </a:r>
            <a:r>
              <a:rPr lang="ru-RU" b="1" dirty="0" smtClean="0"/>
              <a:t> </a:t>
            </a:r>
            <a:r>
              <a:rPr lang="ru-RU" b="1" dirty="0" err="1" smtClean="0"/>
              <a:t>Speed</a:t>
            </a:r>
            <a:r>
              <a:rPr lang="ru-RU" b="1" dirty="0" smtClean="0"/>
              <a:t> -</a:t>
            </a:r>
            <a:r>
              <a:rPr lang="ru-RU" dirty="0" smtClean="0"/>
              <a:t> первого качественного трёхмерного симулятора гонок. </a:t>
            </a:r>
          </a:p>
          <a:p>
            <a:pPr algn="just"/>
            <a:r>
              <a:rPr lang="ru-RU" dirty="0" smtClean="0"/>
              <a:t>Создание </a:t>
            </a:r>
            <a:r>
              <a:rPr lang="ru-RU" dirty="0" err="1" smtClean="0"/>
              <a:t>квеста</a:t>
            </a:r>
            <a:r>
              <a:rPr lang="ru-RU" dirty="0" smtClean="0"/>
              <a:t> </a:t>
            </a:r>
            <a:r>
              <a:rPr lang="ru-RU" b="1" dirty="0" err="1" smtClean="0"/>
              <a:t>Myst</a:t>
            </a:r>
            <a:r>
              <a:rPr lang="ru-RU" dirty="0" smtClean="0"/>
              <a:t> с использованием кинематографических вставок.</a:t>
            </a:r>
          </a:p>
          <a:p>
            <a:pPr algn="just"/>
            <a:r>
              <a:rPr lang="ru-RU" dirty="0" smtClean="0"/>
              <a:t>Начало применения технологии «Захват движения» (</a:t>
            </a:r>
            <a:r>
              <a:rPr lang="ru-RU" dirty="0" err="1" smtClean="0"/>
              <a:t>Motion</a:t>
            </a:r>
            <a:r>
              <a:rPr lang="ru-RU" dirty="0" smtClean="0"/>
              <a:t> </a:t>
            </a:r>
            <a:r>
              <a:rPr lang="ru-RU" dirty="0" err="1" smtClean="0"/>
              <a:t>capture</a:t>
            </a:r>
            <a:r>
              <a:rPr lang="ru-RU" dirty="0" smtClean="0"/>
              <a:t>) для создания игровых персонажей и реалистичных </a:t>
            </a:r>
            <a:r>
              <a:rPr lang="ru-RU" dirty="0" err="1" smtClean="0"/>
              <a:t>анимаций</a:t>
            </a:r>
            <a:r>
              <a:rPr lang="ru-RU" dirty="0" smtClean="0"/>
              <a:t> (</a:t>
            </a:r>
            <a:r>
              <a:rPr lang="ru-RU" b="1" dirty="0" err="1" smtClean="0"/>
              <a:t>Highlander</a:t>
            </a:r>
            <a:r>
              <a:rPr lang="ru-RU" b="1" dirty="0" smtClean="0"/>
              <a:t>: 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Last</a:t>
            </a:r>
            <a:r>
              <a:rPr lang="ru-RU" b="1" dirty="0" smtClean="0"/>
              <a:t> </a:t>
            </a:r>
            <a:r>
              <a:rPr lang="ru-RU" b="1" dirty="0" err="1" smtClean="0"/>
              <a:t>of</a:t>
            </a:r>
            <a:r>
              <a:rPr lang="ru-RU" b="1" dirty="0" smtClean="0"/>
              <a:t> 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MacLeods</a:t>
            </a:r>
            <a:r>
              <a:rPr lang="ru-RU" dirty="0" smtClean="0"/>
              <a:t> на консоли </a:t>
            </a:r>
            <a:r>
              <a:rPr lang="ru-RU" dirty="0" err="1" smtClean="0"/>
              <a:t>Atari</a:t>
            </a:r>
            <a:r>
              <a:rPr lang="ru-RU" dirty="0" smtClean="0"/>
              <a:t> </a:t>
            </a:r>
            <a:r>
              <a:rPr lang="ru-RU" dirty="0" err="1" smtClean="0"/>
              <a:t>Jaguar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61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71472" y="785794"/>
            <a:ext cx="80010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1996 год</a:t>
            </a:r>
            <a:r>
              <a:rPr lang="en-US" dirty="0" smtClean="0"/>
              <a:t>- </a:t>
            </a:r>
            <a:r>
              <a:rPr lang="ru-RU" dirty="0" smtClean="0"/>
              <a:t>выпущена первая компьютерная видеокарта с поддержкой 3D-ускорения, что привело к распространению и дальнейшему развитию 3</a:t>
            </a:r>
            <a:r>
              <a:rPr lang="en-US" dirty="0" smtClean="0"/>
              <a:t>D-</a:t>
            </a:r>
            <a:r>
              <a:rPr lang="ru-RU" dirty="0" smtClean="0"/>
              <a:t>игр.</a:t>
            </a:r>
          </a:p>
          <a:p>
            <a:pPr algn="just"/>
            <a:r>
              <a:rPr lang="ru-RU" dirty="0" smtClean="0"/>
              <a:t> Институт </a:t>
            </a:r>
            <a:r>
              <a:rPr lang="ru-RU" dirty="0" err="1" smtClean="0"/>
              <a:t>DigiPen</a:t>
            </a:r>
            <a:r>
              <a:rPr lang="ru-RU" dirty="0" smtClean="0"/>
              <a:t> </a:t>
            </a:r>
            <a:r>
              <a:rPr lang="ru-RU" dirty="0" err="1" smtClean="0"/>
              <a:t>Institute</a:t>
            </a:r>
            <a:r>
              <a:rPr lang="ru-RU" dirty="0" smtClean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ru-RU" dirty="0" err="1" smtClean="0"/>
              <a:t>Technology</a:t>
            </a:r>
            <a:r>
              <a:rPr lang="ru-RU" dirty="0" smtClean="0"/>
              <a:t> получает аккредитацию, становясь первым учебным заведением в мире, готовящим специалистов в области разработки видеоигр.</a:t>
            </a:r>
          </a:p>
          <a:p>
            <a:pPr algn="just"/>
            <a:r>
              <a:rPr lang="ru-RU" dirty="0" smtClean="0"/>
              <a:t> Создана трёхмерная игра </a:t>
            </a:r>
            <a:r>
              <a:rPr lang="ru-RU" dirty="0" err="1" smtClean="0"/>
              <a:t>Quak</a:t>
            </a:r>
            <a:r>
              <a:rPr lang="en-US" dirty="0" smtClean="0"/>
              <a:t>e</a:t>
            </a:r>
            <a:r>
              <a:rPr lang="ru-RU" dirty="0" smtClean="0"/>
              <a:t> с  системой динамических источников света, реализованной впервые.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62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71472" y="785794"/>
            <a:ext cx="8001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Появление игр, игровые серии которых продолжаются до сих пор: 3D-шутер «</a:t>
            </a:r>
            <a:r>
              <a:rPr lang="ru-RU" dirty="0" err="1" smtClean="0"/>
              <a:t>Duke</a:t>
            </a:r>
            <a:r>
              <a:rPr lang="ru-RU" dirty="0" smtClean="0"/>
              <a:t> </a:t>
            </a:r>
            <a:r>
              <a:rPr lang="ru-RU" dirty="0" err="1" smtClean="0"/>
              <a:t>Nukem</a:t>
            </a:r>
            <a:r>
              <a:rPr lang="ru-RU" dirty="0" smtClean="0"/>
              <a:t> 3D», стратегия «</a:t>
            </a:r>
            <a:r>
              <a:rPr lang="ru-RU" dirty="0" err="1" smtClean="0"/>
              <a:t>Command</a:t>
            </a:r>
            <a:r>
              <a:rPr lang="ru-RU" dirty="0" smtClean="0"/>
              <a:t> &amp; </a:t>
            </a:r>
            <a:r>
              <a:rPr lang="ru-RU" dirty="0" err="1" smtClean="0"/>
              <a:t>Conquer</a:t>
            </a:r>
            <a:r>
              <a:rPr lang="ru-RU" dirty="0" smtClean="0"/>
              <a:t>: </a:t>
            </a:r>
            <a:r>
              <a:rPr lang="ru-RU" dirty="0" err="1" smtClean="0"/>
              <a:t>Red</a:t>
            </a:r>
            <a:r>
              <a:rPr lang="ru-RU" dirty="0" smtClean="0"/>
              <a:t> </a:t>
            </a:r>
            <a:r>
              <a:rPr lang="ru-RU" dirty="0" err="1" smtClean="0"/>
              <a:t>Alert</a:t>
            </a:r>
            <a:r>
              <a:rPr lang="ru-RU" dirty="0" smtClean="0"/>
              <a:t>», приключенческая 3D-игра «</a:t>
            </a:r>
            <a:r>
              <a:rPr lang="ru-RU" dirty="0" err="1" smtClean="0"/>
              <a:t>Tomb</a:t>
            </a:r>
            <a:r>
              <a:rPr lang="ru-RU" dirty="0" smtClean="0"/>
              <a:t> </a:t>
            </a:r>
            <a:r>
              <a:rPr lang="ru-RU" dirty="0" err="1" smtClean="0"/>
              <a:t>Raider</a:t>
            </a:r>
            <a:r>
              <a:rPr lang="ru-RU" dirty="0" smtClean="0"/>
              <a:t>», боевик с изометрическим видом «</a:t>
            </a:r>
            <a:r>
              <a:rPr lang="ru-RU" dirty="0" err="1" smtClean="0"/>
              <a:t>Resident</a:t>
            </a:r>
            <a:r>
              <a:rPr lang="ru-RU" dirty="0" smtClean="0"/>
              <a:t> </a:t>
            </a:r>
            <a:r>
              <a:rPr lang="ru-RU" dirty="0" err="1" smtClean="0"/>
              <a:t>Evil</a:t>
            </a:r>
            <a:r>
              <a:rPr lang="ru-RU" dirty="0" smtClean="0"/>
              <a:t>», ролевой боевик «</a:t>
            </a:r>
            <a:r>
              <a:rPr lang="ru-RU" dirty="0" err="1" smtClean="0"/>
              <a:t>Diablo</a:t>
            </a:r>
            <a:r>
              <a:rPr lang="ru-RU" dirty="0" smtClean="0"/>
              <a:t>».</a:t>
            </a:r>
            <a:endParaRPr lang="ru-RU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1538" y="857232"/>
            <a:ext cx="7793037" cy="1143000"/>
          </a:xfrm>
        </p:spPr>
        <p:txBody>
          <a:bodyPr/>
          <a:lstStyle/>
          <a:p>
            <a:r>
              <a:rPr lang="ru-RU" i="1" dirty="0" smtClean="0"/>
              <a:t>Расцвет сетевых и </a:t>
            </a:r>
            <a:r>
              <a:rPr lang="ru-RU" i="1" dirty="0" err="1" smtClean="0"/>
              <a:t>онлайн-игр</a:t>
            </a:r>
            <a:r>
              <a:rPr lang="ru-RU" i="1" dirty="0" smtClean="0"/>
              <a:t>, появление серьезного сюжета в играх (1997-1999)</a:t>
            </a:r>
            <a:endParaRPr lang="ru-RU" i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63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57224" y="2287518"/>
            <a:ext cx="78581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1997 год - создана первая MMORPG - </a:t>
            </a:r>
            <a:r>
              <a:rPr lang="ru-RU" dirty="0" err="1" smtClean="0"/>
              <a:t>Ultima</a:t>
            </a:r>
            <a:r>
              <a:rPr lang="ru-RU" dirty="0" smtClean="0"/>
              <a:t> </a:t>
            </a:r>
            <a:r>
              <a:rPr lang="ru-RU" dirty="0" err="1" smtClean="0"/>
              <a:t>Online</a:t>
            </a:r>
            <a:r>
              <a:rPr lang="ru-RU" dirty="0" smtClean="0"/>
              <a:t> (игра вышла 24 сентября 1997 года, а уже в 1998 году количество игроков по всему миру достигло 100 000 человек). Сам термин «MMORPG» придумал и ввел в обиход автор «</a:t>
            </a:r>
            <a:r>
              <a:rPr lang="ru-RU" dirty="0" err="1" smtClean="0"/>
              <a:t>Ultima</a:t>
            </a:r>
            <a:r>
              <a:rPr lang="ru-RU" dirty="0" smtClean="0"/>
              <a:t> </a:t>
            </a:r>
            <a:r>
              <a:rPr lang="ru-RU" dirty="0" err="1" smtClean="0"/>
              <a:t>online</a:t>
            </a:r>
            <a:r>
              <a:rPr lang="ru-RU" dirty="0" smtClean="0"/>
              <a:t>» - Ричард </a:t>
            </a:r>
            <a:r>
              <a:rPr lang="ru-RU" dirty="0" err="1" smtClean="0"/>
              <a:t>Гэрриот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64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42910" y="428604"/>
            <a:ext cx="7858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Выходит </a:t>
            </a:r>
            <a:r>
              <a:rPr lang="ru-RU" dirty="0" err="1" smtClean="0"/>
              <a:t>jRPG</a:t>
            </a:r>
            <a:r>
              <a:rPr lang="ru-RU" dirty="0" smtClean="0"/>
              <a:t> игра </a:t>
            </a:r>
            <a:r>
              <a:rPr lang="ru-RU" dirty="0" err="1" smtClean="0"/>
              <a:t>Final</a:t>
            </a:r>
            <a:r>
              <a:rPr lang="ru-RU" dirty="0" smtClean="0"/>
              <a:t> </a:t>
            </a:r>
            <a:r>
              <a:rPr lang="ru-RU" dirty="0" err="1" smtClean="0"/>
              <a:t>Fantasy</a:t>
            </a:r>
            <a:r>
              <a:rPr lang="ru-RU" dirty="0" smtClean="0"/>
              <a:t> VII, ролевая игра </a:t>
            </a:r>
            <a:r>
              <a:rPr lang="ru-RU" dirty="0" err="1" smtClean="0"/>
              <a:t>Fallout</a:t>
            </a:r>
            <a:r>
              <a:rPr lang="ru-RU" dirty="0" smtClean="0"/>
              <a:t> -  со сложной системой развития персонажа, впервые появились уникальные умения (перки), а так же возможность решать задания несколькими различными вариантами. </a:t>
            </a:r>
            <a:endParaRPr lang="ru-RU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65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71472" y="642918"/>
            <a:ext cx="80724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1998 год - выходит в свет </a:t>
            </a:r>
            <a:r>
              <a:rPr lang="ru-RU" b="1" dirty="0" err="1" smtClean="0"/>
              <a:t>Half-Life</a:t>
            </a:r>
            <a:r>
              <a:rPr lang="ru-RU" b="1" dirty="0" smtClean="0"/>
              <a:t> – </a:t>
            </a:r>
            <a:r>
              <a:rPr lang="ru-RU" dirty="0" smtClean="0"/>
              <a:t>игра в жанре 3D-Action с полноценным сюжетом, развивающимся по ходу прохождения игры (до этого сюжет существовал лишь в </a:t>
            </a:r>
            <a:r>
              <a:rPr lang="ru-RU" dirty="0" err="1" smtClean="0"/>
              <a:t>квестовых</a:t>
            </a:r>
            <a:r>
              <a:rPr lang="ru-RU" dirty="0" smtClean="0"/>
              <a:t> и ролевых играх,  теперь игры по содержанию значительно приблизились к кинофильмам, был создан прецедент, после которого все более менее крупные игры стали создаваться с сюжетом).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66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71472" y="642918"/>
            <a:ext cx="80724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Создана стратегическая игра </a:t>
            </a:r>
            <a:r>
              <a:rPr lang="ru-RU" b="1" dirty="0" err="1" smtClean="0"/>
              <a:t>StarCraft</a:t>
            </a:r>
            <a:r>
              <a:rPr lang="ru-RU" dirty="0" smtClean="0"/>
              <a:t> от </a:t>
            </a:r>
            <a:r>
              <a:rPr lang="ru-RU" dirty="0" err="1" smtClean="0"/>
              <a:t>Blizzard</a:t>
            </a:r>
            <a:r>
              <a:rPr lang="ru-RU" dirty="0" smtClean="0"/>
              <a:t>. Игра была сделана настолько качественно, что в неё продолжают играть до сих пор. По «</a:t>
            </a:r>
            <a:r>
              <a:rPr lang="ru-RU" dirty="0" err="1" smtClean="0"/>
              <a:t>StarCraft</a:t>
            </a:r>
            <a:r>
              <a:rPr lang="ru-RU" dirty="0" smtClean="0"/>
              <a:t>» проводилось множество </a:t>
            </a:r>
            <a:r>
              <a:rPr lang="ru-RU" dirty="0" err="1" smtClean="0"/>
              <a:t>киберспортивных</a:t>
            </a:r>
            <a:r>
              <a:rPr lang="ru-RU" dirty="0" smtClean="0"/>
              <a:t> состязаний мирового масштаба. </a:t>
            </a:r>
            <a:endParaRPr 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67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57158" y="500042"/>
            <a:ext cx="835824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1999 год - создана любительская модификация к игре </a:t>
            </a:r>
            <a:r>
              <a:rPr lang="ru-RU" dirty="0" err="1" smtClean="0"/>
              <a:t>Half-Life</a:t>
            </a:r>
            <a:r>
              <a:rPr lang="ru-RU" dirty="0" smtClean="0"/>
              <a:t> под названием </a:t>
            </a:r>
            <a:r>
              <a:rPr lang="ru-RU" b="1" dirty="0" err="1" smtClean="0"/>
              <a:t>Counter-Strike</a:t>
            </a:r>
            <a:r>
              <a:rPr lang="ru-RU" b="1" dirty="0" smtClean="0"/>
              <a:t> (</a:t>
            </a:r>
            <a:r>
              <a:rPr lang="ru-RU" dirty="0" smtClean="0"/>
              <a:t>в 2003 году «дорастёт» до полноценной игры). </a:t>
            </a:r>
          </a:p>
          <a:p>
            <a:pPr algn="just"/>
            <a:r>
              <a:rPr lang="ru-RU" dirty="0" smtClean="0"/>
              <a:t>Выходит пошаговая стратегия </a:t>
            </a:r>
            <a:r>
              <a:rPr lang="ru-RU" b="1" dirty="0" err="1" smtClean="0"/>
              <a:t>Heroes</a:t>
            </a:r>
            <a:r>
              <a:rPr lang="ru-RU" b="1" dirty="0" smtClean="0"/>
              <a:t> </a:t>
            </a:r>
            <a:r>
              <a:rPr lang="ru-RU" b="1" dirty="0" err="1" smtClean="0"/>
              <a:t>of</a:t>
            </a:r>
            <a:r>
              <a:rPr lang="ru-RU" b="1" dirty="0" smtClean="0"/>
              <a:t> </a:t>
            </a:r>
            <a:r>
              <a:rPr lang="ru-RU" b="1" dirty="0" err="1" smtClean="0"/>
              <a:t>Might</a:t>
            </a:r>
            <a:r>
              <a:rPr lang="ru-RU" b="1" dirty="0" smtClean="0"/>
              <a:t> </a:t>
            </a:r>
            <a:r>
              <a:rPr lang="ru-RU" b="1" dirty="0" err="1" smtClean="0"/>
              <a:t>and</a:t>
            </a:r>
            <a:r>
              <a:rPr lang="ru-RU" b="1" dirty="0" smtClean="0"/>
              <a:t> </a:t>
            </a:r>
            <a:r>
              <a:rPr lang="ru-RU" b="1" dirty="0" err="1" smtClean="0"/>
              <a:t>Magic</a:t>
            </a:r>
            <a:r>
              <a:rPr lang="ru-RU" b="1" dirty="0" smtClean="0"/>
              <a:t> III</a:t>
            </a:r>
            <a:r>
              <a:rPr lang="ru-RU" dirty="0" smtClean="0"/>
              <a:t>. Лучшая игра в своей серии и во всём жанре. </a:t>
            </a:r>
          </a:p>
          <a:p>
            <a:pPr algn="just"/>
            <a:r>
              <a:rPr lang="ru-RU" dirty="0" smtClean="0"/>
              <a:t>Выходит приключенческая игра </a:t>
            </a:r>
            <a:r>
              <a:rPr lang="ru-RU" b="1" dirty="0" err="1" smtClean="0"/>
              <a:t>Shenmue</a:t>
            </a:r>
            <a:r>
              <a:rPr lang="ru-RU" dirty="0" smtClean="0"/>
              <a:t> для консоли </a:t>
            </a:r>
            <a:r>
              <a:rPr lang="ru-RU" dirty="0" err="1" smtClean="0"/>
              <a:t>Sega</a:t>
            </a:r>
            <a:r>
              <a:rPr lang="ru-RU" dirty="0" smtClean="0"/>
              <a:t> </a:t>
            </a:r>
            <a:r>
              <a:rPr lang="ru-RU" dirty="0" err="1" smtClean="0"/>
              <a:t>Dreamcast</a:t>
            </a:r>
            <a:r>
              <a:rPr lang="ru-RU" dirty="0" smtClean="0"/>
              <a:t> (стала самой дорогой игрой, её производство стоило 47 млн. долларов, в 2001 году вышло продолжение </a:t>
            </a:r>
            <a:r>
              <a:rPr lang="ru-RU" dirty="0" err="1" smtClean="0"/>
              <a:t>Shenmue</a:t>
            </a:r>
            <a:r>
              <a:rPr lang="ru-RU" dirty="0" smtClean="0"/>
              <a:t> II). Всего планировалось выпустить 6 частей игры, но, несмотря на оглушительный успех и отличные продажи, игра не смогла окупить себя и компания-разработчик обанкротилась). </a:t>
            </a:r>
            <a:endParaRPr lang="ru-RU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68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57158" y="500042"/>
            <a:ext cx="83582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 среде разработчиков компьютерных игр появляется новое течение независимых игр (</a:t>
            </a:r>
            <a:r>
              <a:rPr lang="ru-RU" dirty="0" err="1" smtClean="0"/>
              <a:t>indie</a:t>
            </a:r>
            <a:r>
              <a:rPr lang="ru-RU" dirty="0" smtClean="0"/>
              <a:t> </a:t>
            </a:r>
            <a:r>
              <a:rPr lang="ru-RU" dirty="0" err="1" smtClean="0"/>
              <a:t>games</a:t>
            </a:r>
            <a:r>
              <a:rPr lang="ru-RU" dirty="0" smtClean="0"/>
              <a:t>) в противоположность </a:t>
            </a:r>
            <a:r>
              <a:rPr lang="ru-RU" dirty="0" err="1" smtClean="0"/>
              <a:t>высокобюджетным</a:t>
            </a:r>
            <a:r>
              <a:rPr lang="ru-RU" dirty="0" smtClean="0"/>
              <a:t> многомиллионным проектам. </a:t>
            </a:r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Проводится первый фестиваль независимых игр «</a:t>
            </a:r>
            <a:r>
              <a:rPr lang="ru-RU" dirty="0" err="1" smtClean="0"/>
              <a:t>Independent</a:t>
            </a:r>
            <a:r>
              <a:rPr lang="ru-RU" dirty="0" smtClean="0"/>
              <a:t> </a:t>
            </a:r>
            <a:r>
              <a:rPr lang="ru-RU" dirty="0" err="1" smtClean="0"/>
              <a:t>Games</a:t>
            </a:r>
            <a:r>
              <a:rPr lang="ru-RU" dirty="0" smtClean="0"/>
              <a:t> </a:t>
            </a:r>
            <a:r>
              <a:rPr lang="ru-RU" dirty="0" err="1" smtClean="0"/>
              <a:t>Festival</a:t>
            </a:r>
            <a:r>
              <a:rPr lang="ru-RU" dirty="0" smtClean="0"/>
              <a:t>» (IGF).</a:t>
            </a:r>
            <a:endParaRPr lang="ru-RU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Шестое поколение игровых консолей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69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71538" y="2285992"/>
            <a:ext cx="74295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2000 год - выходит приставка </a:t>
            </a:r>
            <a:r>
              <a:rPr lang="ru-RU" dirty="0" err="1" smtClean="0"/>
              <a:t>PlayStation</a:t>
            </a:r>
            <a:r>
              <a:rPr lang="ru-RU" dirty="0" smtClean="0"/>
              <a:t> 2 с возможностью сетевой игры и выхода в интернет.</a:t>
            </a:r>
          </a:p>
          <a:p>
            <a:pPr algn="just"/>
            <a:r>
              <a:rPr lang="ru-RU" dirty="0" smtClean="0"/>
              <a:t>Создана игра 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Sims</a:t>
            </a:r>
            <a:r>
              <a:rPr lang="ru-RU" b="1" dirty="0" smtClean="0"/>
              <a:t> -</a:t>
            </a:r>
            <a:r>
              <a:rPr lang="ru-RU" dirty="0" smtClean="0"/>
              <a:t> первая игра в жанре «симулятор повседневной жизни». </a:t>
            </a:r>
          </a:p>
          <a:p>
            <a:pPr algn="just"/>
            <a:r>
              <a:rPr lang="ru-RU" dirty="0" smtClean="0"/>
              <a:t>Выход этой игры значительно увеличил мировую аудиторию игроков, за счёт привлечения к играм женщин.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19922" t="42472" r="62500" b="28386"/>
          <a:stretch>
            <a:fillRect/>
          </a:stretch>
        </p:blipFill>
        <p:spPr bwMode="auto">
          <a:xfrm>
            <a:off x="1643042" y="785794"/>
            <a:ext cx="6215106" cy="5586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70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14348" y="928670"/>
            <a:ext cx="79296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2001 год  - компания </a:t>
            </a:r>
            <a:r>
              <a:rPr lang="ru-RU" dirty="0" err="1" smtClean="0"/>
              <a:t>Microsoft</a:t>
            </a:r>
            <a:r>
              <a:rPr lang="ru-RU" dirty="0" smtClean="0"/>
              <a:t> выпускает свою игровую приставку </a:t>
            </a:r>
            <a:r>
              <a:rPr lang="ru-RU" dirty="0" err="1" smtClean="0"/>
              <a:t>Xbox</a:t>
            </a:r>
            <a:r>
              <a:rPr lang="ru-RU" dirty="0" smtClean="0"/>
              <a:t>. Американская консоль не смогла составить серьезную конкуренцию </a:t>
            </a:r>
            <a:r>
              <a:rPr lang="ru-RU" dirty="0" err="1" smtClean="0"/>
              <a:t>PlayStation</a:t>
            </a:r>
            <a:r>
              <a:rPr lang="ru-RU" dirty="0" smtClean="0"/>
              <a:t> 2, но завоевала определённую популярность в мире. Начался бум </a:t>
            </a:r>
            <a:r>
              <a:rPr lang="ru-RU" dirty="0" err="1" smtClean="0"/>
              <a:t>онлайн</a:t>
            </a:r>
            <a:r>
              <a:rPr lang="ru-RU" dirty="0" smtClean="0"/>
              <a:t> игр в Европе и Америке, значительно увеличивается аудитория </a:t>
            </a:r>
            <a:r>
              <a:rPr lang="ru-RU" dirty="0" err="1" smtClean="0"/>
              <a:t>онлайн-игроков</a:t>
            </a:r>
            <a:r>
              <a:rPr lang="ru-RU" dirty="0" smtClean="0"/>
              <a:t>, уже созданные </a:t>
            </a:r>
            <a:r>
              <a:rPr lang="ru-RU" dirty="0" err="1" smtClean="0"/>
              <a:t>онлайн-игры</a:t>
            </a:r>
            <a:r>
              <a:rPr lang="ru-RU" dirty="0" smtClean="0"/>
              <a:t> выпускают современные обновления для своих игр. </a:t>
            </a:r>
          </a:p>
          <a:p>
            <a:pPr algn="just"/>
            <a:r>
              <a:rPr lang="ru-RU" dirty="0" smtClean="0"/>
              <a:t>Создаются такие игры, как: </a:t>
            </a:r>
            <a:r>
              <a:rPr lang="ru-RU" b="1" dirty="0" err="1" smtClean="0"/>
              <a:t>World</a:t>
            </a:r>
            <a:r>
              <a:rPr lang="ru-RU" b="1" dirty="0" smtClean="0"/>
              <a:t> </a:t>
            </a:r>
            <a:r>
              <a:rPr lang="ru-RU" b="1" dirty="0" err="1" smtClean="0"/>
              <a:t>War</a:t>
            </a:r>
            <a:r>
              <a:rPr lang="ru-RU" b="1" dirty="0" smtClean="0"/>
              <a:t> II </a:t>
            </a:r>
            <a:r>
              <a:rPr lang="ru-RU" b="1" dirty="0" err="1" smtClean="0"/>
              <a:t>Online</a:t>
            </a:r>
            <a:r>
              <a:rPr lang="ru-RU" dirty="0" smtClean="0"/>
              <a:t>, </a:t>
            </a:r>
            <a:r>
              <a:rPr lang="ru-RU" b="1" dirty="0" err="1" smtClean="0"/>
              <a:t>Dark</a:t>
            </a:r>
            <a:r>
              <a:rPr lang="ru-RU" b="1" dirty="0" smtClean="0"/>
              <a:t> </a:t>
            </a:r>
            <a:r>
              <a:rPr lang="ru-RU" b="1" dirty="0" err="1" smtClean="0"/>
              <a:t>Age</a:t>
            </a:r>
            <a:r>
              <a:rPr lang="ru-RU" b="1" dirty="0" smtClean="0"/>
              <a:t> </a:t>
            </a:r>
            <a:r>
              <a:rPr lang="ru-RU" b="1" dirty="0" err="1" smtClean="0"/>
              <a:t>of</a:t>
            </a:r>
            <a:r>
              <a:rPr lang="ru-RU" b="1" dirty="0" smtClean="0"/>
              <a:t> </a:t>
            </a:r>
            <a:r>
              <a:rPr lang="ru-RU" b="1" dirty="0" err="1" smtClean="0"/>
              <a:t>Camelot</a:t>
            </a:r>
            <a:r>
              <a:rPr lang="ru-RU" dirty="0" smtClean="0"/>
              <a:t>, </a:t>
            </a:r>
            <a:r>
              <a:rPr lang="ru-RU" b="1" dirty="0" err="1" smtClean="0"/>
              <a:t>Anarchy</a:t>
            </a:r>
            <a:r>
              <a:rPr lang="ru-RU" b="1" dirty="0" smtClean="0"/>
              <a:t> </a:t>
            </a:r>
            <a:r>
              <a:rPr lang="ru-RU" b="1" dirty="0" err="1" smtClean="0"/>
              <a:t>Online</a:t>
            </a:r>
            <a:r>
              <a:rPr lang="ru-RU" dirty="0" smtClean="0"/>
              <a:t>. </a:t>
            </a:r>
            <a:endParaRPr lang="ru-RU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71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14348" y="928670"/>
            <a:ext cx="79296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 Появляется первый сотовый телефон с поддержкой </a:t>
            </a:r>
            <a:r>
              <a:rPr lang="ru-RU" dirty="0" err="1" smtClean="0"/>
              <a:t>Java</a:t>
            </a:r>
            <a:r>
              <a:rPr lang="ru-RU" dirty="0" smtClean="0"/>
              <a:t> – </a:t>
            </a:r>
            <a:r>
              <a:rPr lang="ru-RU" dirty="0" err="1" smtClean="0"/>
              <a:t>Siemens</a:t>
            </a:r>
            <a:r>
              <a:rPr lang="ru-RU" dirty="0" smtClean="0"/>
              <a:t> SL45i. Это событие ознаменовало появление на сотовых телефонах множества сторонних программ, в том числе и компьютерных игр. Игры на мобильных устройствах по своему развитию начали повторять путь классических компьютерных игр, но с отставанием 10 – 15 лет. </a:t>
            </a:r>
            <a:endParaRPr lang="ru-RU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72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14348" y="928670"/>
            <a:ext cx="79296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 Выходит скандальная компьютерная игра </a:t>
            </a:r>
            <a:r>
              <a:rPr lang="ru-RU" b="1" dirty="0" err="1" smtClean="0"/>
              <a:t>Grand</a:t>
            </a:r>
            <a:r>
              <a:rPr lang="ru-RU" b="1" dirty="0" smtClean="0"/>
              <a:t> </a:t>
            </a:r>
            <a:r>
              <a:rPr lang="ru-RU" b="1" dirty="0" err="1" smtClean="0"/>
              <a:t>Theft</a:t>
            </a:r>
            <a:r>
              <a:rPr lang="ru-RU" b="1" dirty="0" smtClean="0"/>
              <a:t> </a:t>
            </a:r>
            <a:r>
              <a:rPr lang="ru-RU" b="1" dirty="0" err="1" smtClean="0"/>
              <a:t>Auto</a:t>
            </a:r>
            <a:r>
              <a:rPr lang="ru-RU" b="1" dirty="0" smtClean="0"/>
              <a:t> III</a:t>
            </a:r>
            <a:r>
              <a:rPr lang="ru-RU" dirty="0" smtClean="0"/>
              <a:t> на приставке </a:t>
            </a:r>
            <a:r>
              <a:rPr lang="ru-RU" dirty="0" err="1" smtClean="0"/>
              <a:t>PlayStation</a:t>
            </a:r>
            <a:r>
              <a:rPr lang="ru-RU" dirty="0" smtClean="0"/>
              <a:t> 2. Игра, где в полностью трёхмерном городе можно нарушать все правила общества и устраивать настоящие массовые беспорядки. </a:t>
            </a:r>
          </a:p>
          <a:p>
            <a:pPr algn="just"/>
            <a:r>
              <a:rPr lang="ru-RU" dirty="0" smtClean="0"/>
              <a:t>Создана первая игра в жанре </a:t>
            </a:r>
            <a:r>
              <a:rPr lang="ru-RU" dirty="0" err="1" smtClean="0"/>
              <a:t>слешер</a:t>
            </a:r>
            <a:r>
              <a:rPr lang="ru-RU" dirty="0" smtClean="0"/>
              <a:t> – </a:t>
            </a:r>
            <a:r>
              <a:rPr lang="ru-RU" b="1" dirty="0" err="1" smtClean="0"/>
              <a:t>Devil</a:t>
            </a:r>
            <a:r>
              <a:rPr lang="ru-RU" b="1" dirty="0" smtClean="0"/>
              <a:t> </a:t>
            </a:r>
            <a:r>
              <a:rPr lang="ru-RU" b="1" dirty="0" err="1" smtClean="0"/>
              <a:t>May</a:t>
            </a:r>
            <a:r>
              <a:rPr lang="ru-RU" b="1" dirty="0" smtClean="0"/>
              <a:t> </a:t>
            </a:r>
            <a:r>
              <a:rPr lang="ru-RU" b="1" dirty="0" err="1" smtClean="0"/>
              <a:t>Cry</a:t>
            </a:r>
            <a:r>
              <a:rPr lang="ru-RU" dirty="0" smtClean="0"/>
              <a:t> на приставке </a:t>
            </a:r>
            <a:r>
              <a:rPr lang="ru-RU" dirty="0" err="1" smtClean="0"/>
              <a:t>PlayStation</a:t>
            </a:r>
            <a:r>
              <a:rPr lang="ru-RU" dirty="0" smtClean="0"/>
              <a:t> 2.</a:t>
            </a:r>
            <a:endParaRPr lang="ru-RU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73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28662" y="928670"/>
            <a:ext cx="72866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2002 год - выходит ролевая игра с огромным трёхмерным миром 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Elder</a:t>
            </a:r>
            <a:r>
              <a:rPr lang="ru-RU" b="1" dirty="0" smtClean="0"/>
              <a:t> </a:t>
            </a:r>
            <a:r>
              <a:rPr lang="ru-RU" b="1" dirty="0" err="1" smtClean="0"/>
              <a:t>Scrolls</a:t>
            </a:r>
            <a:r>
              <a:rPr lang="ru-RU" b="1" dirty="0" smtClean="0"/>
              <a:t> III: </a:t>
            </a:r>
            <a:r>
              <a:rPr lang="ru-RU" b="1" dirty="0" err="1" smtClean="0"/>
              <a:t>Morrowind</a:t>
            </a:r>
            <a:r>
              <a:rPr lang="ru-RU" dirty="0" smtClean="0"/>
              <a:t> от компании «</a:t>
            </a:r>
            <a:r>
              <a:rPr lang="ru-RU" dirty="0" err="1" smtClean="0"/>
              <a:t>Bethesda</a:t>
            </a:r>
            <a:r>
              <a:rPr lang="ru-RU" dirty="0" smtClean="0"/>
              <a:t> </a:t>
            </a:r>
            <a:r>
              <a:rPr lang="ru-RU" dirty="0" err="1" smtClean="0"/>
              <a:t>Softworks</a:t>
            </a:r>
            <a:r>
              <a:rPr lang="ru-RU" dirty="0" smtClean="0"/>
              <a:t> с огромными размерами и детальной проработанность мира , выходит одна из лучших стратегий в реальном времени – </a:t>
            </a:r>
            <a:r>
              <a:rPr lang="ru-RU" b="1" dirty="0" err="1" smtClean="0"/>
              <a:t>Warcraft</a:t>
            </a:r>
            <a:r>
              <a:rPr lang="ru-RU" b="1" dirty="0" smtClean="0"/>
              <a:t> III, </a:t>
            </a:r>
            <a:r>
              <a:rPr lang="ru-RU" dirty="0" smtClean="0"/>
              <a:t>в которой впервые в стандартные правила жанра RTS были добавлены прокачиваемые герои.</a:t>
            </a:r>
            <a:endParaRPr lang="ru-RU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Мобильные устройства. Социальные сети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74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85786" y="2214554"/>
            <a:ext cx="79296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2003 год - впервые мобильный телефон начали позиционировать как игровую платформу (после выпуска компанией </a:t>
            </a:r>
            <a:r>
              <a:rPr lang="ru-RU" dirty="0" err="1" smtClean="0"/>
              <a:t>Nokia</a:t>
            </a:r>
            <a:r>
              <a:rPr lang="ru-RU" dirty="0" smtClean="0"/>
              <a:t>  смартфона </a:t>
            </a:r>
            <a:r>
              <a:rPr lang="ru-RU" dirty="0" err="1" smtClean="0"/>
              <a:t>N-Gage</a:t>
            </a:r>
            <a:r>
              <a:rPr lang="ru-RU" dirty="0" smtClean="0"/>
              <a:t>). </a:t>
            </a:r>
          </a:p>
          <a:p>
            <a:pPr algn="just"/>
            <a:r>
              <a:rPr lang="ru-RU" dirty="0" smtClean="0"/>
              <a:t>2004 год	- создана первая глобальная социальная сеть </a:t>
            </a:r>
            <a:r>
              <a:rPr lang="ru-RU" dirty="0" err="1" smtClean="0"/>
              <a:t>Facebook</a:t>
            </a:r>
            <a:r>
              <a:rPr lang="ru-RU" dirty="0" smtClean="0"/>
              <a:t>, в соц. сетях со временем появились игровые приложения. В отличие от обычных игр, такие игровые приложения имеют доступ к личному профилю игрока и активно используют это.</a:t>
            </a:r>
            <a:endParaRPr lang="ru-RU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75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14348" y="714356"/>
            <a:ext cx="7858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Поступает в продажу популярная портативная консоль </a:t>
            </a:r>
            <a:r>
              <a:rPr lang="ru-RU" dirty="0" err="1" smtClean="0"/>
              <a:t>Nintendo</a:t>
            </a:r>
            <a:r>
              <a:rPr lang="ru-RU" dirty="0" smtClean="0"/>
              <a:t> DS. Дизайн этой консоли уникален – она имеет два экрана, причём нижний экран является сенсорным. Эта особенность стала использоваться в большинстве DS игр. </a:t>
            </a:r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Выпущена портативная консоль </a:t>
            </a:r>
            <a:r>
              <a:rPr lang="ru-RU" dirty="0" err="1" smtClean="0"/>
              <a:t>PlayStation</a:t>
            </a:r>
            <a:r>
              <a:rPr lang="ru-RU" dirty="0" smtClean="0"/>
              <a:t> </a:t>
            </a:r>
            <a:r>
              <a:rPr lang="ru-RU" dirty="0" err="1" smtClean="0"/>
              <a:t>Portable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76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57158" y="642918"/>
            <a:ext cx="8286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Выходит игра </a:t>
            </a:r>
            <a:r>
              <a:rPr lang="ru-RU" b="1" dirty="0" err="1" smtClean="0"/>
              <a:t>Far</a:t>
            </a:r>
            <a:r>
              <a:rPr lang="ru-RU" b="1" dirty="0" smtClean="0"/>
              <a:t> </a:t>
            </a:r>
            <a:r>
              <a:rPr lang="ru-RU" b="1" dirty="0" err="1" smtClean="0"/>
              <a:t>Cry</a:t>
            </a:r>
            <a:r>
              <a:rPr lang="ru-RU" dirty="0" smtClean="0"/>
              <a:t> от компании </a:t>
            </a:r>
            <a:r>
              <a:rPr lang="ru-RU" dirty="0" err="1" smtClean="0"/>
              <a:t>Crytek</a:t>
            </a:r>
            <a:r>
              <a:rPr lang="ru-RU" dirty="0" smtClean="0"/>
              <a:t> - новый стандарт качества игровой графики на многие годы вперёд, игра с  возможностью нелинейного прохождения, первая игра, в которой реализована поддержка 64-битных систем. 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77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28596" y="785794"/>
            <a:ext cx="82868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26 июля 2004 года создан первый сервис цифрового распространения компьютерных игр – </a:t>
            </a:r>
            <a:r>
              <a:rPr lang="ru-RU" dirty="0" err="1" smtClean="0"/>
              <a:t>Steam</a:t>
            </a:r>
            <a:r>
              <a:rPr lang="ru-RU" dirty="0" smtClean="0"/>
              <a:t>. Сервис позволяет покупать игры не на дисках, как раньше, а прямо через интернет. Разработчики игр больше не стали нуждаться в сотрудничестве с крупными издательскими фирмами, это повлекло за собой настоящий бум производства независимых </a:t>
            </a:r>
            <a:r>
              <a:rPr lang="ru-RU" dirty="0" err="1" smtClean="0"/>
              <a:t>инди</a:t>
            </a:r>
            <a:r>
              <a:rPr lang="ru-RU" dirty="0" smtClean="0"/>
              <a:t> игр. </a:t>
            </a:r>
          </a:p>
          <a:p>
            <a:pPr algn="just"/>
            <a:r>
              <a:rPr lang="ru-RU" dirty="0" smtClean="0"/>
              <a:t>Выходит игра </a:t>
            </a:r>
            <a:r>
              <a:rPr lang="ru-RU" b="1" dirty="0" err="1" smtClean="0"/>
              <a:t>Half-Life</a:t>
            </a:r>
            <a:r>
              <a:rPr lang="ru-RU" b="1" dirty="0" smtClean="0"/>
              <a:t> 2</a:t>
            </a:r>
            <a:r>
              <a:rPr lang="ru-RU" dirty="0" smtClean="0"/>
              <a:t>, послужившая главной рекламой цифрового сервиса </a:t>
            </a:r>
            <a:r>
              <a:rPr lang="ru-RU" dirty="0" err="1" smtClean="0"/>
              <a:t>Steam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 smtClean="0"/>
              <a:t>Седьмое поколение консолей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78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28596" y="1595021"/>
            <a:ext cx="85011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2005 год - выпущена в свет консоль нового 7-го поколения – </a:t>
            </a:r>
            <a:r>
              <a:rPr lang="ru-RU" dirty="0" err="1" smtClean="0"/>
              <a:t>Xbox</a:t>
            </a:r>
            <a:r>
              <a:rPr lang="ru-RU" dirty="0" smtClean="0"/>
              <a:t> 360. Поступил в продажу первый отдельный модуль обработки игровой физики </a:t>
            </a:r>
            <a:r>
              <a:rPr lang="ru-RU" dirty="0" err="1" smtClean="0"/>
              <a:t>PhysX</a:t>
            </a:r>
            <a:r>
              <a:rPr lang="ru-RU" dirty="0" smtClean="0"/>
              <a:t> - дополнение к основной видеокарте компьютера, с целью её разгрузки и увеличения производительности. Сам модуль не получил широкого распространения, но его программная часть стала повсеместно использоваться в видеокартах, благодаря чему в компьютерных играх значительно повысилось количество подвижных объектов и использование реальных физических законов. </a:t>
            </a:r>
            <a:endParaRPr lang="ru-RU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79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28596" y="285728"/>
            <a:ext cx="77867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Выходит игра </a:t>
            </a:r>
            <a:r>
              <a:rPr lang="ru-RU" b="1" dirty="0" err="1" smtClean="0"/>
              <a:t>Fahrenheit</a:t>
            </a:r>
            <a:r>
              <a:rPr lang="ru-RU" b="1" dirty="0" smtClean="0"/>
              <a:t>: </a:t>
            </a:r>
            <a:r>
              <a:rPr lang="ru-RU" b="1" dirty="0" err="1" smtClean="0"/>
              <a:t>Indigo</a:t>
            </a:r>
            <a:r>
              <a:rPr lang="ru-RU" b="1" dirty="0" smtClean="0"/>
              <a:t> </a:t>
            </a:r>
            <a:r>
              <a:rPr lang="ru-RU" b="1" dirty="0" err="1" smtClean="0"/>
              <a:t>Prophecy</a:t>
            </a:r>
            <a:r>
              <a:rPr lang="ru-RU" b="1" dirty="0" smtClean="0"/>
              <a:t>- </a:t>
            </a:r>
            <a:r>
              <a:rPr lang="ru-RU" dirty="0" smtClean="0"/>
              <a:t>практически интерактивный фильм, в котором есть множество сюжетных развилок, в конце игры – несколько вариантов завершения истории. </a:t>
            </a:r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Выходит музыкальный симулятор </a:t>
            </a:r>
            <a:r>
              <a:rPr lang="ru-RU" b="1" dirty="0" err="1" smtClean="0"/>
              <a:t>Guitar</a:t>
            </a:r>
            <a:r>
              <a:rPr lang="ru-RU" b="1" dirty="0" smtClean="0"/>
              <a:t> </a:t>
            </a:r>
            <a:r>
              <a:rPr lang="ru-RU" b="1" dirty="0" err="1" smtClean="0"/>
              <a:t>Hero</a:t>
            </a:r>
            <a:r>
              <a:rPr lang="ru-RU" dirty="0" smtClean="0"/>
              <a:t> на консоли </a:t>
            </a:r>
            <a:r>
              <a:rPr lang="ru-RU" dirty="0" err="1" smtClean="0"/>
              <a:t>Playstation</a:t>
            </a:r>
            <a:r>
              <a:rPr lang="ru-RU" dirty="0" smtClean="0"/>
              <a:t> 2. Для игры используется не только консоль, но и специальное устройство - пластиковая гитара. 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85786" y="1357298"/>
            <a:ext cx="7143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1958 год - Создан первый симулятор игры в теннис. Создатель – Уильям </a:t>
            </a:r>
            <a:r>
              <a:rPr lang="ru-RU" dirty="0" err="1" smtClean="0"/>
              <a:t>Хигинботем</a:t>
            </a:r>
            <a:r>
              <a:rPr lang="ru-RU" dirty="0" smtClean="0"/>
              <a:t> – один из учёных </a:t>
            </a:r>
            <a:r>
              <a:rPr lang="ru-RU" dirty="0" err="1" smtClean="0"/>
              <a:t>Брукхейвенской</a:t>
            </a:r>
            <a:r>
              <a:rPr lang="ru-RU" dirty="0" smtClean="0"/>
              <a:t> Национальной Лаборатории (г. Нью-Йорк, США). Игра получила название «</a:t>
            </a:r>
            <a:r>
              <a:rPr lang="ru-RU" b="1" dirty="0" err="1" smtClean="0"/>
              <a:t>Tennis</a:t>
            </a:r>
            <a:r>
              <a:rPr lang="ru-RU" b="1" dirty="0" smtClean="0"/>
              <a:t> </a:t>
            </a:r>
            <a:r>
              <a:rPr lang="ru-RU" b="1" dirty="0" err="1" smtClean="0"/>
              <a:t>for</a:t>
            </a:r>
            <a:r>
              <a:rPr lang="ru-RU" b="1" dirty="0" smtClean="0"/>
              <a:t> </a:t>
            </a:r>
            <a:r>
              <a:rPr lang="ru-RU" b="1" dirty="0" err="1" smtClean="0"/>
              <a:t>Two</a:t>
            </a:r>
            <a:r>
              <a:rPr lang="ru-RU" dirty="0" smtClean="0"/>
              <a:t>». В этой игре два человека управляли подвижными платформами так, чтобы отбивать мячик. Компьютер не участвовал в игре, а лишь в реальном времени </a:t>
            </a:r>
            <a:r>
              <a:rPr lang="ru-RU" dirty="0" err="1" smtClean="0"/>
              <a:t>отрисовывал</a:t>
            </a:r>
            <a:r>
              <a:rPr lang="ru-RU" dirty="0" smtClean="0"/>
              <a:t> результат действий игроков на осциллограф. Эта игра существовала в одном единственном экземпляре.</a:t>
            </a:r>
            <a:endParaRPr lang="ru-RU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80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14282" y="428604"/>
            <a:ext cx="8643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2006 год – выпуск новой игровой консоли PlayStation3 от </a:t>
            </a:r>
            <a:r>
              <a:rPr lang="ru-RU" dirty="0" err="1" smtClean="0"/>
              <a:t>Sony</a:t>
            </a:r>
            <a:r>
              <a:rPr lang="ru-RU" dirty="0" smtClean="0"/>
              <a:t>. </a:t>
            </a:r>
          </a:p>
          <a:p>
            <a:pPr algn="just"/>
            <a:r>
              <a:rPr lang="ru-RU" dirty="0" smtClean="0"/>
              <a:t>Поступает в продажу новая игровая консоль </a:t>
            </a:r>
            <a:r>
              <a:rPr lang="ru-RU" dirty="0" err="1" smtClean="0"/>
              <a:t>Nintendo</a:t>
            </a:r>
            <a:r>
              <a:rPr lang="ru-RU" dirty="0" smtClean="0"/>
              <a:t> </a:t>
            </a:r>
            <a:r>
              <a:rPr lang="ru-RU" dirty="0" err="1" smtClean="0"/>
              <a:t>Wii</a:t>
            </a:r>
            <a:r>
              <a:rPr lang="ru-RU" dirty="0" smtClean="0"/>
              <a:t>. Все консоли 7-го поколения предлагали лишь эволюцию качества графики, а компания </a:t>
            </a:r>
            <a:r>
              <a:rPr lang="ru-RU" dirty="0" err="1" smtClean="0"/>
              <a:t>Nintendo</a:t>
            </a:r>
            <a:r>
              <a:rPr lang="ru-RU" dirty="0" smtClean="0"/>
              <a:t> предложила настоящую революцию игрового процесса. Новаторская консоль </a:t>
            </a:r>
            <a:r>
              <a:rPr lang="ru-RU" dirty="0" err="1" smtClean="0"/>
              <a:t>Wii</a:t>
            </a:r>
            <a:r>
              <a:rPr lang="ru-RU" dirty="0" smtClean="0"/>
              <a:t> оснащена новым типом игрового контроллера </a:t>
            </a:r>
            <a:r>
              <a:rPr lang="ru-RU" dirty="0" err="1" smtClean="0"/>
              <a:t>Wii</a:t>
            </a:r>
            <a:r>
              <a:rPr lang="ru-RU" dirty="0" smtClean="0"/>
              <a:t> </a:t>
            </a:r>
            <a:r>
              <a:rPr lang="ru-RU" dirty="0" err="1" smtClean="0"/>
              <a:t>Remote</a:t>
            </a:r>
            <a:r>
              <a:rPr lang="ru-RU" dirty="0" smtClean="0"/>
              <a:t> - большинство действий выполняется перемещением контроллера в пространстве.</a:t>
            </a:r>
          </a:p>
          <a:p>
            <a:pPr algn="just"/>
            <a:r>
              <a:rPr lang="ru-RU" dirty="0" smtClean="0"/>
              <a:t>Выходит ролевая </a:t>
            </a:r>
            <a:r>
              <a:rPr lang="ru-RU" dirty="0" err="1" smtClean="0"/>
              <a:t>мультиплатформенная</a:t>
            </a:r>
            <a:r>
              <a:rPr lang="ru-RU" dirty="0" smtClean="0"/>
              <a:t> игра «</a:t>
            </a:r>
            <a:r>
              <a:rPr lang="ru-RU" b="1" dirty="0" err="1" smtClean="0"/>
              <a:t>The</a:t>
            </a:r>
            <a:r>
              <a:rPr lang="ru-RU" b="1" dirty="0" smtClean="0"/>
              <a:t> </a:t>
            </a:r>
            <a:r>
              <a:rPr lang="ru-RU" b="1" dirty="0" err="1" smtClean="0"/>
              <a:t>Elder</a:t>
            </a:r>
            <a:r>
              <a:rPr lang="ru-RU" b="1" dirty="0" smtClean="0"/>
              <a:t> </a:t>
            </a:r>
            <a:r>
              <a:rPr lang="ru-RU" b="1" dirty="0" err="1" smtClean="0"/>
              <a:t>Scrolls</a:t>
            </a:r>
            <a:r>
              <a:rPr lang="ru-RU" b="1" dirty="0" smtClean="0"/>
              <a:t> IV: </a:t>
            </a:r>
            <a:r>
              <a:rPr lang="ru-RU" b="1" dirty="0" err="1" smtClean="0"/>
              <a:t>Oblivion</a:t>
            </a:r>
            <a:r>
              <a:rPr lang="ru-RU" dirty="0" smtClean="0"/>
              <a:t>»</a:t>
            </a:r>
            <a:endParaRPr lang="ru-RU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81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71472" y="1142984"/>
            <a:ext cx="80724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2007 г. - выходит игра </a:t>
            </a:r>
            <a:r>
              <a:rPr lang="ru-RU" b="1" dirty="0" err="1" smtClean="0"/>
              <a:t>Crysis</a:t>
            </a:r>
            <a:r>
              <a:rPr lang="ru-RU" dirty="0" smtClean="0"/>
              <a:t> от немецкой компании </a:t>
            </a:r>
            <a:r>
              <a:rPr lang="ru-RU" dirty="0" err="1" smtClean="0"/>
              <a:t>Crytek</a:t>
            </a:r>
            <a:r>
              <a:rPr lang="ru-RU" dirty="0" smtClean="0"/>
              <a:t> – очередной рывок в области графических технологий. Игра сразу же стала считаться вершиной графического качества, впервые поддерживала </a:t>
            </a:r>
            <a:r>
              <a:rPr lang="ru-RU" dirty="0" err="1" smtClean="0"/>
              <a:t>DirectX</a:t>
            </a:r>
            <a:r>
              <a:rPr lang="ru-RU" dirty="0" smtClean="0"/>
              <a:t> 10. </a:t>
            </a:r>
          </a:p>
          <a:p>
            <a:pPr algn="just"/>
            <a:r>
              <a:rPr lang="ru-RU" dirty="0" smtClean="0"/>
              <a:t>Выходит самая популярная русскоязычная игра «</a:t>
            </a:r>
            <a:r>
              <a:rPr lang="ru-RU" b="1" dirty="0" smtClean="0"/>
              <a:t>S.T.A.L.K.E.R.</a:t>
            </a:r>
            <a:r>
              <a:rPr lang="ru-RU" dirty="0" smtClean="0"/>
              <a:t>» от украинской компании «GSC </a:t>
            </a:r>
            <a:r>
              <a:rPr lang="ru-RU" dirty="0" err="1" smtClean="0"/>
              <a:t>Game</a:t>
            </a:r>
            <a:r>
              <a:rPr lang="ru-RU" dirty="0" smtClean="0"/>
              <a:t> </a:t>
            </a:r>
            <a:r>
              <a:rPr lang="ru-RU" dirty="0" err="1" smtClean="0"/>
              <a:t>World</a:t>
            </a:r>
            <a:r>
              <a:rPr lang="ru-RU" dirty="0" smtClean="0"/>
              <a:t>» о жизни искателей приключений в Чернобыльской радиоактивной зоне. </a:t>
            </a:r>
          </a:p>
          <a:p>
            <a:pPr algn="just"/>
            <a:r>
              <a:rPr lang="ru-RU" dirty="0" smtClean="0"/>
              <a:t>Выходит игра в жанре головоломки от первого лица – </a:t>
            </a:r>
            <a:r>
              <a:rPr lang="ru-RU" b="1" dirty="0" err="1" smtClean="0"/>
              <a:t>Portal</a:t>
            </a:r>
            <a:r>
              <a:rPr lang="ru-RU" dirty="0" smtClean="0"/>
              <a:t> в составе комплекта игр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Orange</a:t>
            </a:r>
            <a:r>
              <a:rPr lang="ru-RU" dirty="0" smtClean="0"/>
              <a:t> </a:t>
            </a:r>
            <a:r>
              <a:rPr lang="ru-RU" dirty="0" err="1" smtClean="0"/>
              <a:t>Box</a:t>
            </a:r>
            <a:r>
              <a:rPr lang="ru-RU" dirty="0" smtClean="0"/>
              <a:t>.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82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71472" y="571480"/>
            <a:ext cx="80724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Выходит трёхмерный боевик </a:t>
            </a:r>
            <a:r>
              <a:rPr lang="ru-RU" b="1" dirty="0" err="1" smtClean="0"/>
              <a:t>BioShock</a:t>
            </a:r>
            <a:r>
              <a:rPr lang="ru-RU" dirty="0" smtClean="0"/>
              <a:t> с историей про подводный город и альтернативную историю 1960-х годов. </a:t>
            </a:r>
          </a:p>
          <a:p>
            <a:pPr algn="just"/>
            <a:r>
              <a:rPr lang="ru-RU" dirty="0" smtClean="0"/>
              <a:t>Выходит лучшая игра серии </a:t>
            </a:r>
            <a:r>
              <a:rPr lang="ru-RU" dirty="0" err="1" smtClean="0"/>
              <a:t>кинематографичных</a:t>
            </a:r>
            <a:r>
              <a:rPr lang="ru-RU" dirty="0" smtClean="0"/>
              <a:t> </a:t>
            </a:r>
            <a:r>
              <a:rPr lang="ru-RU" dirty="0" err="1" smtClean="0"/>
              <a:t>шутеров</a:t>
            </a:r>
            <a:r>
              <a:rPr lang="ru-RU" dirty="0" smtClean="0"/>
              <a:t> - </a:t>
            </a:r>
            <a:r>
              <a:rPr lang="ru-RU" b="1" dirty="0" err="1" smtClean="0"/>
              <a:t>Call</a:t>
            </a:r>
            <a:r>
              <a:rPr lang="ru-RU" b="1" dirty="0" smtClean="0"/>
              <a:t> </a:t>
            </a:r>
            <a:r>
              <a:rPr lang="ru-RU" b="1" dirty="0" err="1" smtClean="0"/>
              <a:t>of</a:t>
            </a:r>
            <a:r>
              <a:rPr lang="ru-RU" b="1" dirty="0" smtClean="0"/>
              <a:t> </a:t>
            </a:r>
            <a:r>
              <a:rPr lang="ru-RU" b="1" dirty="0" err="1" smtClean="0"/>
              <a:t>Duty</a:t>
            </a:r>
            <a:r>
              <a:rPr lang="ru-RU" b="1" dirty="0" smtClean="0"/>
              <a:t> 4: </a:t>
            </a:r>
            <a:r>
              <a:rPr lang="ru-RU" b="1" dirty="0" err="1" smtClean="0"/>
              <a:t>Modern</a:t>
            </a:r>
            <a:r>
              <a:rPr lang="ru-RU" b="1" dirty="0" smtClean="0"/>
              <a:t> </a:t>
            </a:r>
            <a:r>
              <a:rPr lang="ru-RU" b="1" dirty="0" err="1" smtClean="0"/>
              <a:t>Warfare</a:t>
            </a:r>
            <a:r>
              <a:rPr lang="ru-RU" dirty="0" smtClean="0"/>
              <a:t>».</a:t>
            </a:r>
            <a:endParaRPr lang="ru-RU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Возрождение классики</a:t>
            </a:r>
            <a:br>
              <a:rPr lang="ru-RU" dirty="0" smtClean="0"/>
            </a:br>
            <a:r>
              <a:rPr lang="ru-RU" dirty="0" smtClean="0"/>
              <a:t>(2008 – наши дни)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2A6995-B0B7-44CF-9A96-23033DC6F27F}" type="slidenum">
              <a:rPr lang="ru-RU" smtClean="0"/>
              <a:pPr>
                <a:defRPr/>
              </a:pPr>
              <a:t>83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71538" y="2643182"/>
            <a:ext cx="7429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err="1" smtClean="0"/>
              <a:t>Реинкарнация</a:t>
            </a:r>
            <a:r>
              <a:rPr lang="ru-RU" dirty="0" smtClean="0"/>
              <a:t> ранее созданных игр в трёхмерном виде. </a:t>
            </a:r>
          </a:p>
          <a:p>
            <a:pPr algn="just"/>
            <a:r>
              <a:rPr lang="ru-RU" dirty="0" err="1" smtClean="0"/>
              <a:t>Инди</a:t>
            </a:r>
            <a:r>
              <a:rPr lang="ru-RU" dirty="0" smtClean="0"/>
              <a:t>- игры стали на равных соперничать с </a:t>
            </a:r>
            <a:r>
              <a:rPr lang="ru-RU" dirty="0" err="1" smtClean="0"/>
              <a:t>высокобюджетными</a:t>
            </a:r>
            <a:r>
              <a:rPr lang="ru-RU" dirty="0" smtClean="0"/>
              <a:t> игровыми проектами.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F8DDC-A737-462A-985D-714A31A36678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38672" t="42435" r="43164" b="28386"/>
          <a:stretch>
            <a:fillRect/>
          </a:stretch>
        </p:blipFill>
        <p:spPr bwMode="auto">
          <a:xfrm>
            <a:off x="1357290" y="1071546"/>
            <a:ext cx="5857916" cy="510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месь">
  <a:themeElements>
    <a:clrScheme name="Смесь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Смесь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Смесь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месь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месь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месь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месь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месь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месь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Designs\Смесь.pot</Template>
  <TotalTime>1796</TotalTime>
  <Words>3119</Words>
  <Application>Microsoft Office PowerPoint</Application>
  <PresentationFormat>Экран (4:3)</PresentationFormat>
  <Paragraphs>210</Paragraphs>
  <Slides>83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83</vt:i4>
      </vt:variant>
    </vt:vector>
  </HeadingPairs>
  <TitlesOfParts>
    <vt:vector size="84" baseType="lpstr">
      <vt:lpstr>Смесь</vt:lpstr>
      <vt:lpstr>История развития компьютерных игр</vt:lpstr>
      <vt:lpstr>Этапы истории</vt:lpstr>
      <vt:lpstr>Первые идеи</vt:lpstr>
      <vt:lpstr>Слайд 4</vt:lpstr>
      <vt:lpstr>Слайд 5</vt:lpstr>
      <vt:lpstr>Первые экземпляры игр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Начало распространения игр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Формирование игровых компаний</vt:lpstr>
      <vt:lpstr>Слайд 25</vt:lpstr>
      <vt:lpstr>Слайд 26</vt:lpstr>
      <vt:lpstr>Слайд 27</vt:lpstr>
      <vt:lpstr>Слайд 28</vt:lpstr>
      <vt:lpstr>Слайд 29</vt:lpstr>
      <vt:lpstr>Слайд 30</vt:lpstr>
      <vt:lpstr>Приставочный бум. Второе поколение игровых приставок (1977-1980)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Массовое распространение домашних компьютеров. Третье поколение игровых консолей (1981-1986)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Качественное развитие графики и звука</vt:lpstr>
      <vt:lpstr>Слайд 51</vt:lpstr>
      <vt:lpstr>Слайд 52</vt:lpstr>
      <vt:lpstr>Слайд 53</vt:lpstr>
      <vt:lpstr>Слайд 54</vt:lpstr>
      <vt:lpstr>Слайд 55</vt:lpstr>
      <vt:lpstr>Переход к трёхмерной графике (1992)</vt:lpstr>
      <vt:lpstr>Слайд 57</vt:lpstr>
      <vt:lpstr>Слайд 58</vt:lpstr>
      <vt:lpstr>Слайд 59</vt:lpstr>
      <vt:lpstr>Слайд 60</vt:lpstr>
      <vt:lpstr>Слайд 61</vt:lpstr>
      <vt:lpstr>Слайд 62</vt:lpstr>
      <vt:lpstr>Расцвет сетевых и онлайн-игр, появление серьезного сюжета в играх (1997-1999)</vt:lpstr>
      <vt:lpstr>Слайд 64</vt:lpstr>
      <vt:lpstr>Слайд 65</vt:lpstr>
      <vt:lpstr>Слайд 66</vt:lpstr>
      <vt:lpstr>Слайд 67</vt:lpstr>
      <vt:lpstr>Слайд 68</vt:lpstr>
      <vt:lpstr>Шестое поколение игровых консолей</vt:lpstr>
      <vt:lpstr>Слайд 70</vt:lpstr>
      <vt:lpstr>Слайд 71</vt:lpstr>
      <vt:lpstr>Слайд 72</vt:lpstr>
      <vt:lpstr>Слайд 73</vt:lpstr>
      <vt:lpstr>Мобильные устройства. Социальные сети</vt:lpstr>
      <vt:lpstr>Слайд 75</vt:lpstr>
      <vt:lpstr>Слайд 76</vt:lpstr>
      <vt:lpstr>Слайд 77</vt:lpstr>
      <vt:lpstr>Седьмое поколение консолей</vt:lpstr>
      <vt:lpstr>Слайд 79</vt:lpstr>
      <vt:lpstr>Слайд 80</vt:lpstr>
      <vt:lpstr>Слайд 81</vt:lpstr>
      <vt:lpstr>Слайд 82</vt:lpstr>
      <vt:lpstr>Возрождение классики (2008 – наши дни)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 отсутствует</dc:title>
  <dc:creator>Владимирская</dc:creator>
  <cp:lastModifiedBy>Admin</cp:lastModifiedBy>
  <cp:revision>388</cp:revision>
  <dcterms:created xsi:type="dcterms:W3CDTF">2001-11-25T14:33:40Z</dcterms:created>
  <dcterms:modified xsi:type="dcterms:W3CDTF">2017-08-18T12:40:21Z</dcterms:modified>
</cp:coreProperties>
</file>